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2" r:id="rId33"/>
    <p:sldId id="286" r:id="rId34"/>
    <p:sldId id="287" r:id="rId35"/>
    <p:sldId id="288" r:id="rId36"/>
    <p:sldId id="289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4"/>
    <p:restoredTop sz="96291"/>
  </p:normalViewPr>
  <p:slideViewPr>
    <p:cSldViewPr snapToGrid="0" snapToObjects="1">
      <p:cViewPr varScale="1">
        <p:scale>
          <a:sx n="82" d="100"/>
          <a:sy n="82" d="100"/>
        </p:scale>
        <p:origin x="16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Relationship Id="rId9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19.pn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19.png"/><Relationship Id="rId1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../media/image21.png"/><Relationship Id="rId9" Type="http://schemas.openxmlformats.org/officeDocument/2006/relationships/image" Target="../media/image77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0.png"/><Relationship Id="rId7" Type="http://schemas.openxmlformats.org/officeDocument/2006/relationships/image" Target="../media/image1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21.png"/><Relationship Id="rId5" Type="http://schemas.openxmlformats.org/officeDocument/2006/relationships/image" Target="../media/image87.png"/><Relationship Id="rId10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3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2.png"/><Relationship Id="rId2" Type="http://schemas.openxmlformats.org/officeDocument/2006/relationships/image" Target="../media/image89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95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02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7.png"/><Relationship Id="rId7" Type="http://schemas.openxmlformats.org/officeDocument/2006/relationships/image" Target="../media/image13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11" Type="http://schemas.openxmlformats.org/officeDocument/2006/relationships/image" Target="../media/image139.png"/><Relationship Id="rId5" Type="http://schemas.openxmlformats.org/officeDocument/2006/relationships/image" Target="../media/image149.png"/><Relationship Id="rId10" Type="http://schemas.openxmlformats.org/officeDocument/2006/relationships/image" Target="../media/image138.png"/><Relationship Id="rId4" Type="http://schemas.openxmlformats.org/officeDocument/2006/relationships/image" Target="../media/image148.png"/><Relationship Id="rId9" Type="http://schemas.openxmlformats.org/officeDocument/2006/relationships/image" Target="../media/image137.png"/><Relationship Id="rId1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12" Type="http://schemas.openxmlformats.org/officeDocument/2006/relationships/image" Target="../media/image17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48.png"/><Relationship Id="rId10" Type="http://schemas.openxmlformats.org/officeDocument/2006/relationships/image" Target="../media/image169.png"/><Relationship Id="rId4" Type="http://schemas.openxmlformats.org/officeDocument/2006/relationships/image" Target="../media/image149.png"/><Relationship Id="rId9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数字信号处理…"/>
          <p:cNvSpPr txBox="1">
            <a:spLocks noGrp="1"/>
          </p:cNvSpPr>
          <p:nvPr>
            <p:ph type="ctrTitle"/>
          </p:nvPr>
        </p:nvSpPr>
        <p:spPr>
          <a:xfrm>
            <a:off x="1270000" y="1231900"/>
            <a:ext cx="10464800" cy="3302000"/>
          </a:xfrm>
          <a:prstGeom prst="rect">
            <a:avLst/>
          </a:prstGeom>
        </p:spPr>
        <p:txBody>
          <a:bodyPr anchor="t"/>
          <a:lstStyle/>
          <a:p>
            <a:pPr defTabSz="531495">
              <a:defRPr sz="7280"/>
            </a:pPr>
            <a:r>
              <a:t>数字信号处理</a:t>
            </a:r>
          </a:p>
          <a:p>
            <a:pPr defTabSz="531495">
              <a:defRPr sz="7280"/>
            </a:pPr>
            <a:r>
              <a:t>Digital Signal Processing</a:t>
            </a:r>
          </a:p>
        </p:txBody>
      </p:sp>
      <p:sp>
        <p:nvSpPr>
          <p:cNvPr id="120" name="主讲：刘而云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4998751"/>
            <a:ext cx="10464800" cy="3484849"/>
          </a:xfrm>
          <a:prstGeom prst="rect">
            <a:avLst/>
          </a:prstGeom>
        </p:spPr>
        <p:txBody>
          <a:bodyPr/>
          <a:lstStyle/>
          <a:p>
            <a:pPr defTabSz="473075">
              <a:lnSpc>
                <a:spcPct val="120000"/>
              </a:lnSpc>
              <a:defRPr sz="3240"/>
            </a:pPr>
            <a:r>
              <a:rPr dirty="0" err="1"/>
              <a:t>主讲：刘而云</a:t>
            </a:r>
            <a:endParaRPr dirty="0"/>
          </a:p>
          <a:p>
            <a:pPr defTabSz="473075">
              <a:lnSpc>
                <a:spcPct val="120000"/>
              </a:lnSpc>
              <a:defRPr sz="3240"/>
            </a:pPr>
            <a:r>
              <a:rPr dirty="0" err="1"/>
              <a:t>浙江大学</a:t>
            </a:r>
            <a:r>
              <a:rPr dirty="0"/>
              <a:t> </a:t>
            </a:r>
            <a:r>
              <a:rPr dirty="0" err="1"/>
              <a:t>信电学院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4.2.1 理想滤波器及其频率响应"/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245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sp>
        <p:nvSpPr>
          <p:cNvPr id="246" name="1、理想滤波器"/>
          <p:cNvSpPr txBox="1"/>
          <p:nvPr/>
        </p:nvSpPr>
        <p:spPr>
          <a:xfrm>
            <a:off x="153211" y="1796176"/>
            <a:ext cx="22790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1、理想滤波器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4" y="6033474"/>
            <a:ext cx="4442817" cy="1295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56" name="Group"/>
          <p:cNvGrpSpPr/>
          <p:nvPr/>
        </p:nvGrpSpPr>
        <p:grpSpPr>
          <a:xfrm>
            <a:off x="872833" y="2915078"/>
            <a:ext cx="3118939" cy="2052584"/>
            <a:chOff x="0" y="0"/>
            <a:chExt cx="3118938" cy="2052582"/>
          </a:xfrm>
        </p:grpSpPr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6198" y="1721453"/>
              <a:ext cx="4318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61" y="1709714"/>
              <a:ext cx="6731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255" name="Group"/>
            <p:cNvGrpSpPr/>
            <p:nvPr/>
          </p:nvGrpSpPr>
          <p:grpSpPr>
            <a:xfrm>
              <a:off x="0" y="0"/>
              <a:ext cx="3118939" cy="2052583"/>
              <a:chOff x="0" y="0"/>
              <a:chExt cx="3118938" cy="2052582"/>
            </a:xfrm>
          </p:grpSpPr>
          <p:grpSp>
            <p:nvGrpSpPr>
              <p:cNvPr id="253" name="Group"/>
              <p:cNvGrpSpPr/>
              <p:nvPr/>
            </p:nvGrpSpPr>
            <p:grpSpPr>
              <a:xfrm>
                <a:off x="0" y="78431"/>
                <a:ext cx="3101020" cy="1974152"/>
                <a:chOff x="0" y="0"/>
                <a:chExt cx="3101019" cy="1974151"/>
              </a:xfrm>
            </p:grpSpPr>
            <p:sp>
              <p:nvSpPr>
                <p:cNvPr id="250" name="Rectangle"/>
                <p:cNvSpPr/>
                <p:nvPr/>
              </p:nvSpPr>
              <p:spPr>
                <a:xfrm>
                  <a:off x="750340" y="459650"/>
                  <a:ext cx="1600339" cy="1054852"/>
                </a:xfrm>
                <a:prstGeom prst="rect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51" name="Line"/>
                <p:cNvSpPr/>
                <p:nvPr/>
              </p:nvSpPr>
              <p:spPr>
                <a:xfrm flipV="1">
                  <a:off x="1550509" y="-1"/>
                  <a:ext cx="1" cy="197415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252" name="Line"/>
                <p:cNvSpPr/>
                <p:nvPr/>
              </p:nvSpPr>
              <p:spPr>
                <a:xfrm>
                  <a:off x="0" y="1515121"/>
                  <a:ext cx="3101020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338" y="0"/>
                <a:ext cx="1371601" cy="3429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</p:grpSp>
      <p:sp>
        <p:nvSpPr>
          <p:cNvPr id="257" name="时域响应无限长、非因果、不可实现…"/>
          <p:cNvSpPr txBox="1"/>
          <p:nvPr/>
        </p:nvSpPr>
        <p:spPr>
          <a:xfrm>
            <a:off x="6964864" y="6042999"/>
            <a:ext cx="5489241" cy="12763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时域响应无限长、非因果、不可实现</a:t>
            </a:r>
          </a:p>
          <a:p>
            <a:pPr algn="l" defTabSz="457200">
              <a:lnSpc>
                <a:spcPct val="150000"/>
              </a:lnSpc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原因：幅频响应是锐截止的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7136672" y="1579272"/>
            <a:ext cx="5475825" cy="4076444"/>
            <a:chOff x="0" y="0"/>
            <a:chExt cx="5475823" cy="4076442"/>
          </a:xfrm>
        </p:grpSpPr>
        <p:pic>
          <p:nvPicPr>
            <p:cNvPr id="258" name="untitled.pdf" descr="untitled.pdf"/>
            <p:cNvPicPr>
              <a:picLocks noChangeAspect="1"/>
            </p:cNvPicPr>
            <p:nvPr/>
          </p:nvPicPr>
          <p:blipFill>
            <a:blip r:embed="rId6"/>
            <a:srcRect l="15686" t="31078" r="11660" b="34199"/>
            <a:stretch>
              <a:fillRect/>
            </a:stretch>
          </p:blipFill>
          <p:spPr>
            <a:xfrm>
              <a:off x="0" y="0"/>
              <a:ext cx="5475824" cy="33866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59" name="0"/>
            <p:cNvSpPr txBox="1"/>
            <p:nvPr/>
          </p:nvSpPr>
          <p:spPr>
            <a:xfrm>
              <a:off x="2553590" y="3428742"/>
              <a:ext cx="3685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0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5136959" y="3124713"/>
            <a:ext cx="1604387" cy="664454"/>
            <a:chOff x="0" y="0"/>
            <a:chExt cx="1604386" cy="664452"/>
          </a:xfrm>
        </p:grpSpPr>
        <p:sp>
          <p:nvSpPr>
            <p:cNvPr id="261" name="Line"/>
            <p:cNvSpPr/>
            <p:nvPr/>
          </p:nvSpPr>
          <p:spPr>
            <a:xfrm>
              <a:off x="0" y="664452"/>
              <a:ext cx="160438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2" name="FT/IFT"/>
            <p:cNvSpPr txBox="1"/>
            <p:nvPr/>
          </p:nvSpPr>
          <p:spPr>
            <a:xfrm>
              <a:off x="286065" y="0"/>
              <a:ext cx="1032257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FT/IFT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6" name="4.2.1 理想滤波器及其频率响应"/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267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sp>
        <p:nvSpPr>
          <p:cNvPr id="268" name="2、频率响应的性质"/>
          <p:cNvSpPr txBox="1"/>
          <p:nvPr/>
        </p:nvSpPr>
        <p:spPr>
          <a:xfrm>
            <a:off x="153211" y="1796176"/>
            <a:ext cx="29394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2、频率响应的性质</a:t>
            </a:r>
          </a:p>
        </p:txBody>
      </p:sp>
      <p:sp>
        <p:nvSpPr>
          <p:cNvPr id="269" name="获得滤波器…"/>
          <p:cNvSpPr txBox="1"/>
          <p:nvPr/>
        </p:nvSpPr>
        <p:spPr>
          <a:xfrm>
            <a:off x="1699709" y="2687805"/>
            <a:ext cx="209550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>
              <a:defRPr sz="2600"/>
            </a:pPr>
            <a:r>
              <a:t>获得滤波器</a:t>
            </a:r>
          </a:p>
          <a:p>
            <a:pPr>
              <a:defRPr sz="2600"/>
            </a:pPr>
            <a:r>
              <a:t>频率响应函数</a:t>
            </a:r>
          </a:p>
        </p:txBody>
      </p:sp>
      <p:sp>
        <p:nvSpPr>
          <p:cNvPr id="270" name="由频率响应函数…"/>
          <p:cNvSpPr txBox="1"/>
          <p:nvPr/>
        </p:nvSpPr>
        <p:spPr>
          <a:xfrm>
            <a:off x="5639396" y="2687805"/>
            <a:ext cx="275590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>
              <a:defRPr sz="2600"/>
            </a:pPr>
            <a:r>
              <a:t>由频率响应函数</a:t>
            </a:r>
          </a:p>
          <a:p>
            <a:pPr>
              <a:defRPr sz="2600"/>
            </a:pPr>
            <a:r>
              <a:t>获得系统传输函数</a:t>
            </a:r>
          </a:p>
        </p:txBody>
      </p:sp>
      <p:sp>
        <p:nvSpPr>
          <p:cNvPr id="271" name="由系统传输函数…"/>
          <p:cNvSpPr txBox="1"/>
          <p:nvPr/>
        </p:nvSpPr>
        <p:spPr>
          <a:xfrm>
            <a:off x="10239482" y="2687805"/>
            <a:ext cx="2517497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>
              <a:defRPr sz="2600"/>
            </a:pPr>
            <a:r>
              <a:rPr dirty="0" err="1"/>
              <a:t>由系统传输函数</a:t>
            </a:r>
            <a:endParaRPr dirty="0"/>
          </a:p>
          <a:p>
            <a:pPr>
              <a:defRPr sz="2600"/>
            </a:pPr>
            <a:r>
              <a:rPr dirty="0" err="1"/>
              <a:t>设计滤波器结构</a:t>
            </a:r>
            <a:endParaRPr dirty="0"/>
          </a:p>
        </p:txBody>
      </p:sp>
      <p:sp>
        <p:nvSpPr>
          <p:cNvPr id="272" name="Line"/>
          <p:cNvSpPr/>
          <p:nvPr/>
        </p:nvSpPr>
        <p:spPr>
          <a:xfrm>
            <a:off x="3911088" y="3076553"/>
            <a:ext cx="161242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3" name="Line"/>
          <p:cNvSpPr/>
          <p:nvPr/>
        </p:nvSpPr>
        <p:spPr>
          <a:xfrm>
            <a:off x="8511175" y="3076553"/>
            <a:ext cx="161242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4" name="根据…"/>
          <p:cNvSpPr txBox="1"/>
          <p:nvPr/>
        </p:nvSpPr>
        <p:spPr>
          <a:xfrm>
            <a:off x="27402" y="2687805"/>
            <a:ext cx="143510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>
              <a:defRPr sz="2600">
                <a:solidFill>
                  <a:srgbClr val="0433FF"/>
                </a:solidFill>
              </a:defRPr>
            </a:pPr>
            <a:r>
              <a:t>根据</a:t>
            </a:r>
          </a:p>
          <a:p>
            <a:pPr>
              <a:defRPr sz="2600">
                <a:solidFill>
                  <a:srgbClr val="0433FF"/>
                </a:solidFill>
              </a:defRPr>
            </a:pPr>
            <a:r>
              <a:t>设计需求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9" y="3622842"/>
            <a:ext cx="2755901" cy="4822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96" y="3690179"/>
            <a:ext cx="6731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7" name="？"/>
          <p:cNvSpPr txBox="1"/>
          <p:nvPr/>
        </p:nvSpPr>
        <p:spPr>
          <a:xfrm>
            <a:off x="4553872" y="2590201"/>
            <a:ext cx="444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r>
              <a:t>？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2" y="4679950"/>
            <a:ext cx="9156701" cy="393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9" name="h(n)是实值函数"/>
          <p:cNvSpPr txBox="1"/>
          <p:nvPr/>
        </p:nvSpPr>
        <p:spPr>
          <a:xfrm>
            <a:off x="4278473" y="5305950"/>
            <a:ext cx="2352396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h(n)是实值函数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326" y="7462123"/>
            <a:ext cx="12192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347" y="7481173"/>
            <a:ext cx="163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469" y="7481173"/>
            <a:ext cx="6731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3" name="Line"/>
          <p:cNvSpPr/>
          <p:nvPr/>
        </p:nvSpPr>
        <p:spPr>
          <a:xfrm>
            <a:off x="3490314" y="7652623"/>
            <a:ext cx="18882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7568436" y="7652623"/>
            <a:ext cx="18882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118" y="7982300"/>
            <a:ext cx="9906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零极点分配"/>
          <p:cNvSpPr txBox="1"/>
          <p:nvPr/>
        </p:nvSpPr>
        <p:spPr>
          <a:xfrm>
            <a:off x="7629908" y="7917402"/>
            <a:ext cx="1765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零极点分配</a:t>
            </a:r>
          </a:p>
        </p:txBody>
      </p:sp>
      <p:sp>
        <p:nvSpPr>
          <p:cNvPr id="287" name="求零极点"/>
          <p:cNvSpPr txBox="1"/>
          <p:nvPr/>
        </p:nvSpPr>
        <p:spPr>
          <a:xfrm>
            <a:off x="5619750" y="8906443"/>
            <a:ext cx="1435100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求零极点</a:t>
            </a:r>
          </a:p>
        </p:txBody>
      </p:sp>
      <p:sp>
        <p:nvSpPr>
          <p:cNvPr id="288" name="Line"/>
          <p:cNvSpPr/>
          <p:nvPr/>
        </p:nvSpPr>
        <p:spPr>
          <a:xfrm flipV="1">
            <a:off x="6295396" y="7969182"/>
            <a:ext cx="1" cy="828867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9" name="幅度平方函数"/>
          <p:cNvSpPr txBox="1"/>
          <p:nvPr/>
        </p:nvSpPr>
        <p:spPr>
          <a:xfrm>
            <a:off x="128878" y="5309343"/>
            <a:ext cx="2095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rPr dirty="0" err="1"/>
              <a:t>幅度平方函数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D1DE6-390D-AB40-8CD7-329F2AFC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555787"/>
            <a:ext cx="3035300" cy="66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8154B5-1899-6149-8184-5C62091E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25" y="3488739"/>
            <a:ext cx="4318000" cy="63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DB472-7DC7-E44B-8C56-BF22563D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5" y="4135941"/>
            <a:ext cx="22733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6726F-ED0F-684B-BF4B-A57D5F9F9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5483712"/>
            <a:ext cx="39497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7B4F2-E6DD-1141-A044-41B74FEAC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8625805"/>
            <a:ext cx="44704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F575F-8FAD-3D48-B5A4-A04043DD0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75" y="7901449"/>
            <a:ext cx="66167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1EF0F-AFEE-EC4C-AE17-E40E9C383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285" y="6517629"/>
            <a:ext cx="7937500" cy="914400"/>
          </a:xfrm>
          <a:prstGeom prst="rect">
            <a:avLst/>
          </a:prstGeom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775C19F6-7D19-1A44-96B0-62E186203B8A}"/>
              </a:ext>
            </a:extLst>
          </p:cNvPr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4.2.1 理想滤波器及其频率响应">
            <a:extLst>
              <a:ext uri="{FF2B5EF4-FFF2-40B4-BE49-F238E27FC236}">
                <a16:creationId xmlns:a16="http://schemas.microsoft.com/office/drawing/2014/main" id="{04B5DEE9-E104-AE43-BB6E-445DDDFDF1BE}"/>
              </a:ext>
            </a:extLst>
          </p:cNvPr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11" name="4.2 模拟滤波器设计">
            <a:extLst>
              <a:ext uri="{FF2B5EF4-FFF2-40B4-BE49-F238E27FC236}">
                <a16:creationId xmlns:a16="http://schemas.microsoft.com/office/drawing/2014/main" id="{AFE4178A-3410-E646-9BB3-0657078275D6}"/>
              </a:ext>
            </a:extLst>
          </p:cNvPr>
          <p:cNvSpPr txBox="1">
            <a:spLocks/>
          </p:cNvSpPr>
          <p:nvPr/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9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altLang="zh-CN"/>
              <a:t>4.2 </a:t>
            </a:r>
            <a:r>
              <a:rPr lang="zh-CN" altLang="en-US"/>
              <a:t>模拟滤波器设计</a:t>
            </a:r>
          </a:p>
        </p:txBody>
      </p:sp>
      <p:sp>
        <p:nvSpPr>
          <p:cNvPr id="12" name="2、频率响应的性质">
            <a:extLst>
              <a:ext uri="{FF2B5EF4-FFF2-40B4-BE49-F238E27FC236}">
                <a16:creationId xmlns:a16="http://schemas.microsoft.com/office/drawing/2014/main" id="{D535A2AF-BCC2-1040-9617-6BDBDE19E7B7}"/>
              </a:ext>
            </a:extLst>
          </p:cNvPr>
          <p:cNvSpPr txBox="1"/>
          <p:nvPr/>
        </p:nvSpPr>
        <p:spPr>
          <a:xfrm>
            <a:off x="153211" y="1796176"/>
            <a:ext cx="29394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2、频率响应的性质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7F7EF-EF7B-2348-A414-E9A8AC1BA0AE}"/>
              </a:ext>
            </a:extLst>
          </p:cNvPr>
          <p:cNvSpPr txBox="1"/>
          <p:nvPr/>
        </p:nvSpPr>
        <p:spPr>
          <a:xfrm>
            <a:off x="2014285" y="4789420"/>
            <a:ext cx="935290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偶函数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2543D-4CE4-6644-9854-4D03E1687946}"/>
              </a:ext>
            </a:extLst>
          </p:cNvPr>
          <p:cNvSpPr txBox="1"/>
          <p:nvPr/>
        </p:nvSpPr>
        <p:spPr>
          <a:xfrm>
            <a:off x="3150935" y="4789419"/>
            <a:ext cx="935290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CN" sz="2000" dirty="0"/>
              <a:t>奇</a:t>
            </a: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函数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6BC377-8C2E-5E41-BFAE-521415AFFABA}"/>
              </a:ext>
            </a:extLst>
          </p:cNvPr>
          <p:cNvSpPr txBox="1"/>
          <p:nvPr/>
        </p:nvSpPr>
        <p:spPr>
          <a:xfrm>
            <a:off x="5195635" y="5532923"/>
            <a:ext cx="3949700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CN" sz="2000" dirty="0"/>
              <a:t>幅频响应</a:t>
            </a:r>
            <a:r>
              <a:rPr lang="zh-CN" altLang="en-US" sz="2000" dirty="0"/>
              <a:t>，偶函数</a:t>
            </a: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659A1-CF5E-5C4B-8CA8-687EDD555492}"/>
              </a:ext>
            </a:extLst>
          </p:cNvPr>
          <p:cNvSpPr txBox="1"/>
          <p:nvPr/>
        </p:nvSpPr>
        <p:spPr>
          <a:xfrm>
            <a:off x="663575" y="6626298"/>
            <a:ext cx="935290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有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DA0634-FC58-AA4B-AFFC-A483975C4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5" t="17606" r="74189" b="6465"/>
          <a:stretch/>
        </p:blipFill>
        <p:spPr>
          <a:xfrm>
            <a:off x="8057343" y="7887569"/>
            <a:ext cx="1006572" cy="395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3ABF36-D29A-6145-AE5A-80D4723B8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0341" y="7913800"/>
            <a:ext cx="711200" cy="342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9D31EC-A4B4-CE43-A180-1F1D5C9964BA}"/>
              </a:ext>
            </a:extLst>
          </p:cNvPr>
          <p:cNvSpPr txBox="1"/>
          <p:nvPr/>
        </p:nvSpPr>
        <p:spPr>
          <a:xfrm>
            <a:off x="9063915" y="7885195"/>
            <a:ext cx="34355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/>
              <a:t>与</a:t>
            </a:r>
            <a:endParaRPr lang="en-CN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9B493-0475-7741-BE53-BF67D4B40236}"/>
              </a:ext>
            </a:extLst>
          </p:cNvPr>
          <p:cNvSpPr txBox="1"/>
          <p:nvPr/>
        </p:nvSpPr>
        <p:spPr>
          <a:xfrm>
            <a:off x="10184411" y="7885195"/>
            <a:ext cx="885518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/>
              <a:t>关系</a:t>
            </a:r>
            <a:endParaRPr lang="en-C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92FF39-5CE3-5749-B422-1A7602248242}"/>
              </a:ext>
            </a:extLst>
          </p:cNvPr>
          <p:cNvSpPr txBox="1"/>
          <p:nvPr/>
        </p:nvSpPr>
        <p:spPr>
          <a:xfrm>
            <a:off x="7297108" y="8686100"/>
            <a:ext cx="324651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/>
              <a:t>实系数滤波器</a:t>
            </a:r>
            <a:endParaRPr lang="en-CN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D8932-BC5F-CE4C-9DF8-606715F2C220}"/>
              </a:ext>
            </a:extLst>
          </p:cNvPr>
          <p:cNvSpPr txBox="1"/>
          <p:nvPr/>
        </p:nvSpPr>
        <p:spPr>
          <a:xfrm>
            <a:off x="714376" y="9258354"/>
            <a:ext cx="22352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000" dirty="0" err="1"/>
              <a:t>幅度平方函数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6793475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2" name="4.2.1 理想滤波器及其频率响应"/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293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sp>
        <p:nvSpPr>
          <p:cNvPr id="294" name="3、零极点选择"/>
          <p:cNvSpPr txBox="1"/>
          <p:nvPr/>
        </p:nvSpPr>
        <p:spPr>
          <a:xfrm>
            <a:off x="153211" y="1796176"/>
            <a:ext cx="22790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3、零极点选择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10" y="1806578"/>
            <a:ext cx="12192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32" y="1825628"/>
            <a:ext cx="163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354" y="1825628"/>
            <a:ext cx="6731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8" name="Line"/>
          <p:cNvSpPr/>
          <p:nvPr/>
        </p:nvSpPr>
        <p:spPr>
          <a:xfrm>
            <a:off x="4339199" y="1997078"/>
            <a:ext cx="18882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8417321" y="1997078"/>
            <a:ext cx="18882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003" y="2326754"/>
            <a:ext cx="9906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1" name="零极点分配"/>
          <p:cNvSpPr txBox="1"/>
          <p:nvPr/>
        </p:nvSpPr>
        <p:spPr>
          <a:xfrm>
            <a:off x="8478793" y="2261857"/>
            <a:ext cx="1765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零极点分配</a:t>
            </a:r>
          </a:p>
        </p:txBody>
      </p:sp>
      <p:sp>
        <p:nvSpPr>
          <p:cNvPr id="302" name="求零极点"/>
          <p:cNvSpPr txBox="1"/>
          <p:nvPr/>
        </p:nvSpPr>
        <p:spPr>
          <a:xfrm>
            <a:off x="6468634" y="3250898"/>
            <a:ext cx="1435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求零极点</a:t>
            </a:r>
          </a:p>
        </p:txBody>
      </p:sp>
      <p:sp>
        <p:nvSpPr>
          <p:cNvPr id="303" name="Line"/>
          <p:cNvSpPr/>
          <p:nvPr/>
        </p:nvSpPr>
        <p:spPr>
          <a:xfrm flipV="1">
            <a:off x="7144280" y="2313636"/>
            <a:ext cx="1" cy="828868"/>
          </a:xfrm>
          <a:prstGeom prst="line">
            <a:avLst/>
          </a:pr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6"/>
          <a:srcRect l="4514" r="4514"/>
          <a:stretch>
            <a:fillRect/>
          </a:stretch>
        </p:blipFill>
        <p:spPr>
          <a:xfrm>
            <a:off x="-27505" y="2635845"/>
            <a:ext cx="5627847" cy="4253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160" y="4419307"/>
            <a:ext cx="6731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40" y="6134577"/>
            <a:ext cx="163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7" name="零极点成共轭对（关于实轴对称）"/>
          <p:cNvSpPr txBox="1"/>
          <p:nvPr/>
        </p:nvSpPr>
        <p:spPr>
          <a:xfrm>
            <a:off x="7918401" y="4373460"/>
            <a:ext cx="5067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零极点成共轭对（关于实轴对称）</a:t>
            </a:r>
          </a:p>
        </p:txBody>
      </p:sp>
      <p:sp>
        <p:nvSpPr>
          <p:cNvPr id="308" name="零极点成象限对称"/>
          <p:cNvSpPr txBox="1"/>
          <p:nvPr/>
        </p:nvSpPr>
        <p:spPr>
          <a:xfrm>
            <a:off x="7974979" y="6088730"/>
            <a:ext cx="2755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零极点成象限对称</a:t>
            </a:r>
          </a:p>
        </p:txBody>
      </p:sp>
      <p:sp>
        <p:nvSpPr>
          <p:cNvPr id="309" name="虚轴上的零极点均是二阶的"/>
          <p:cNvSpPr txBox="1"/>
          <p:nvPr/>
        </p:nvSpPr>
        <p:spPr>
          <a:xfrm>
            <a:off x="7974979" y="6736851"/>
            <a:ext cx="4076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虚轴上的零极点均是二阶的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492466" y="6952844"/>
            <a:ext cx="4193055" cy="571501"/>
            <a:chOff x="0" y="0"/>
            <a:chExt cx="4193053" cy="571500"/>
          </a:xfrm>
        </p:grpSpPr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847"/>
              <a:ext cx="1638300" cy="342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11" name="零极点分布示意"/>
            <p:cNvSpPr txBox="1"/>
            <p:nvPr/>
          </p:nvSpPr>
          <p:spPr>
            <a:xfrm>
              <a:off x="1767353" y="0"/>
              <a:ext cx="2425701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零极点分布示意</a:t>
              </a:r>
            </a:p>
          </p:txBody>
        </p:sp>
      </p:grpSp>
      <p:sp>
        <p:nvSpPr>
          <p:cNvPr id="313" name="对于稳定系统，极点必分布在左半平面"/>
          <p:cNvSpPr txBox="1"/>
          <p:nvPr/>
        </p:nvSpPr>
        <p:spPr>
          <a:xfrm>
            <a:off x="7937260" y="4919945"/>
            <a:ext cx="4726441" cy="1041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对于稳定系统，极点必分布在左半平面</a:t>
            </a:r>
          </a:p>
        </p:txBody>
      </p:sp>
      <p:sp>
        <p:nvSpPr>
          <p:cNvPr id="314" name="选择原则：将左半平面的极点归H(s)，零点成共轭对"/>
          <p:cNvSpPr txBox="1"/>
          <p:nvPr/>
        </p:nvSpPr>
        <p:spPr>
          <a:xfrm>
            <a:off x="5178722" y="7384972"/>
            <a:ext cx="7671918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选择原则：将左半平面的极点归H(s)，零点成共轭对</a:t>
            </a:r>
          </a:p>
        </p:txBody>
      </p:sp>
      <p:sp>
        <p:nvSpPr>
          <p:cNvPr id="315" name="根据零极点，写出H(s)表达式:"/>
          <p:cNvSpPr txBox="1"/>
          <p:nvPr/>
        </p:nvSpPr>
        <p:spPr>
          <a:xfrm>
            <a:off x="436280" y="7919720"/>
            <a:ext cx="4461714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根据零极点，写出H(s)表达式: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" y="8521627"/>
            <a:ext cx="6761821" cy="11403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599" y="9100242"/>
            <a:ext cx="3787337" cy="495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20" name="Group"/>
          <p:cNvGrpSpPr/>
          <p:nvPr/>
        </p:nvGrpSpPr>
        <p:grpSpPr>
          <a:xfrm>
            <a:off x="7918574" y="8448857"/>
            <a:ext cx="1494926" cy="571501"/>
            <a:chOff x="0" y="0"/>
            <a:chExt cx="1494925" cy="571500"/>
          </a:xfrm>
        </p:grpSpPr>
        <p:sp>
          <p:nvSpPr>
            <p:cNvPr id="318" name="确定"/>
            <p:cNvSpPr txBox="1"/>
            <p:nvPr/>
          </p:nvSpPr>
          <p:spPr>
            <a:xfrm>
              <a:off x="0" y="0"/>
              <a:ext cx="774700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>
                  <a:solidFill>
                    <a:srgbClr val="0433FF"/>
                  </a:solidFill>
                </a:defRPr>
              </a:lvl1pPr>
            </a:lstStyle>
            <a:p>
              <a:r>
                <a:t>确定</a:t>
              </a:r>
            </a:p>
          </p:txBody>
        </p:sp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7"/>
            <a:srcRect l="21755" t="27779" r="69794" b="27779"/>
            <a:stretch>
              <a:fillRect/>
            </a:stretch>
          </p:blipFill>
          <p:spPr>
            <a:xfrm>
              <a:off x="923515" y="2355"/>
              <a:ext cx="571411" cy="50676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3" name="4.2.1 理想滤波器及其频率响应"/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324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sp>
        <p:nvSpPr>
          <p:cNvPr id="325" name="例：根据幅度平方函数，确定系统函数H(s)"/>
          <p:cNvSpPr txBox="1"/>
          <p:nvPr/>
        </p:nvSpPr>
        <p:spPr>
          <a:xfrm>
            <a:off x="153211" y="1631076"/>
            <a:ext cx="6351118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例：根据幅度平方函数，确定系统函数H(s)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68" y="2149387"/>
            <a:ext cx="5050224" cy="10917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7" name="解："/>
          <p:cNvSpPr txBox="1"/>
          <p:nvPr/>
        </p:nvSpPr>
        <p:spPr>
          <a:xfrm>
            <a:off x="153211" y="3285714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解：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712442" y="3251194"/>
            <a:ext cx="9105017" cy="606021"/>
            <a:chOff x="0" y="0"/>
            <a:chExt cx="9105016" cy="606019"/>
          </a:xfrm>
        </p:grpSpPr>
        <p:sp>
          <p:nvSpPr>
            <p:cNvPr id="328" name="非负有理函数，    轴零点是偶次的（没有零点）"/>
            <p:cNvSpPr txBox="1"/>
            <p:nvPr/>
          </p:nvSpPr>
          <p:spPr>
            <a:xfrm>
              <a:off x="2019533" y="34519"/>
              <a:ext cx="7085484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非负有理函数，    轴零点是偶次的（没有零点）</a:t>
              </a:r>
            </a:p>
          </p:txBody>
        </p:sp>
        <p:pic>
          <p:nvPicPr>
            <p:cNvPr id="329" name="Image" descr="Image"/>
            <p:cNvPicPr>
              <a:picLocks noChangeAspect="1"/>
            </p:cNvPicPr>
            <p:nvPr/>
          </p:nvPicPr>
          <p:blipFill>
            <a:blip r:embed="rId2"/>
            <a:srcRect t="26925" r="62898" b="26925"/>
            <a:stretch>
              <a:fillRect/>
            </a:stretch>
          </p:blipFill>
          <p:spPr>
            <a:xfrm>
              <a:off x="0" y="0"/>
              <a:ext cx="1873685" cy="503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2"/>
            <a:srcRect l="17217" t="26925" r="75203" b="26925"/>
            <a:stretch>
              <a:fillRect/>
            </a:stretch>
          </p:blipFill>
          <p:spPr>
            <a:xfrm>
              <a:off x="4259269" y="0"/>
              <a:ext cx="382736" cy="503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32" name="满足幅度平方函数条件。"/>
          <p:cNvSpPr txBox="1"/>
          <p:nvPr/>
        </p:nvSpPr>
        <p:spPr>
          <a:xfrm>
            <a:off x="748683" y="3798941"/>
            <a:ext cx="3746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满足幅度平方函数条件。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35" y="4388368"/>
            <a:ext cx="2322889" cy="7069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30" y="4388368"/>
            <a:ext cx="2252345" cy="7069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438" y="4388368"/>
            <a:ext cx="2459160" cy="7069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302" y="5127406"/>
            <a:ext cx="9652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7" name="Line"/>
          <p:cNvSpPr/>
          <p:nvPr/>
        </p:nvSpPr>
        <p:spPr>
          <a:xfrm>
            <a:off x="3256353" y="5084186"/>
            <a:ext cx="1970656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042" y="5650483"/>
            <a:ext cx="3746501" cy="58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142" y="6246313"/>
            <a:ext cx="3675920" cy="529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0" name="极点："/>
          <p:cNvSpPr txBox="1"/>
          <p:nvPr/>
        </p:nvSpPr>
        <p:spPr>
          <a:xfrm>
            <a:off x="272172" y="5657217"/>
            <a:ext cx="1104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极点：</a:t>
            </a:r>
          </a:p>
        </p:txBody>
      </p:sp>
      <p:sp>
        <p:nvSpPr>
          <p:cNvPr id="341" name="零点："/>
          <p:cNvSpPr txBox="1"/>
          <p:nvPr/>
        </p:nvSpPr>
        <p:spPr>
          <a:xfrm>
            <a:off x="272172" y="6226164"/>
            <a:ext cx="1104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零点：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8980360" y="1597754"/>
            <a:ext cx="4032689" cy="5197208"/>
            <a:chOff x="0" y="0"/>
            <a:chExt cx="4032688" cy="5197207"/>
          </a:xfrm>
        </p:grpSpPr>
        <p:grpSp>
          <p:nvGrpSpPr>
            <p:cNvPr id="346" name="Group"/>
            <p:cNvGrpSpPr/>
            <p:nvPr/>
          </p:nvGrpSpPr>
          <p:grpSpPr>
            <a:xfrm>
              <a:off x="828336" y="669813"/>
              <a:ext cx="2381096" cy="3260082"/>
              <a:chOff x="0" y="0"/>
              <a:chExt cx="2381094" cy="3260080"/>
            </a:xfrm>
          </p:grpSpPr>
          <p:sp>
            <p:nvSpPr>
              <p:cNvPr id="342" name="Circle"/>
              <p:cNvSpPr/>
              <p:nvPr/>
            </p:nvSpPr>
            <p:spPr>
              <a:xfrm>
                <a:off x="2254094" y="0"/>
                <a:ext cx="127001" cy="127000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3" name="Circle"/>
              <p:cNvSpPr/>
              <p:nvPr/>
            </p:nvSpPr>
            <p:spPr>
              <a:xfrm>
                <a:off x="2256634" y="3138160"/>
                <a:ext cx="121921" cy="12192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Circle"/>
              <p:cNvSpPr/>
              <p:nvPr/>
            </p:nvSpPr>
            <p:spPr>
              <a:xfrm>
                <a:off x="0" y="3138160"/>
                <a:ext cx="121920" cy="12192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Circle"/>
              <p:cNvSpPr/>
              <p:nvPr/>
            </p:nvSpPr>
            <p:spPr>
              <a:xfrm>
                <a:off x="0" y="3082"/>
                <a:ext cx="121920" cy="12192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823255" y="1238400"/>
              <a:ext cx="2386176" cy="2125990"/>
              <a:chOff x="0" y="0"/>
              <a:chExt cx="2386174" cy="2125989"/>
            </a:xfrm>
          </p:grpSpPr>
          <p:sp>
            <p:nvSpPr>
              <p:cNvPr id="347" name="Circle"/>
              <p:cNvSpPr/>
              <p:nvPr/>
            </p:nvSpPr>
            <p:spPr>
              <a:xfrm>
                <a:off x="2259174" y="0"/>
                <a:ext cx="127001" cy="127000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8" name="Circle"/>
              <p:cNvSpPr/>
              <p:nvPr/>
            </p:nvSpPr>
            <p:spPr>
              <a:xfrm>
                <a:off x="2259174" y="1998989"/>
                <a:ext cx="127001" cy="127001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9" name="Circle"/>
              <p:cNvSpPr/>
              <p:nvPr/>
            </p:nvSpPr>
            <p:spPr>
              <a:xfrm>
                <a:off x="0" y="1998989"/>
                <a:ext cx="127000" cy="127001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Circle"/>
              <p:cNvSpPr/>
              <p:nvPr/>
            </p:nvSpPr>
            <p:spPr>
              <a:xfrm>
                <a:off x="2540" y="8102"/>
                <a:ext cx="127001" cy="127001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52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6417" y="1838410"/>
              <a:ext cx="152401" cy="2413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57" name="Group"/>
            <p:cNvGrpSpPr/>
            <p:nvPr/>
          </p:nvGrpSpPr>
          <p:grpSpPr>
            <a:xfrm>
              <a:off x="1015060" y="4625202"/>
              <a:ext cx="2756701" cy="572006"/>
              <a:chOff x="0" y="-68452"/>
              <a:chExt cx="2756699" cy="572004"/>
            </a:xfrm>
          </p:grpSpPr>
          <p:sp>
            <p:nvSpPr>
              <p:cNvPr id="353" name="Circle"/>
              <p:cNvSpPr/>
              <p:nvPr/>
            </p:nvSpPr>
            <p:spPr>
              <a:xfrm>
                <a:off x="1586756" y="156668"/>
                <a:ext cx="121921" cy="121921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Circle"/>
              <p:cNvSpPr/>
              <p:nvPr/>
            </p:nvSpPr>
            <p:spPr>
              <a:xfrm>
                <a:off x="0" y="154301"/>
                <a:ext cx="127000" cy="127001"/>
              </a:xfrm>
              <a:prstGeom prst="ellipse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零点"/>
              <p:cNvSpPr txBox="1"/>
              <p:nvPr/>
            </p:nvSpPr>
            <p:spPr>
              <a:xfrm>
                <a:off x="397782" y="-67949"/>
                <a:ext cx="774701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sz="2600"/>
                </a:lvl1pPr>
              </a:lstStyle>
              <a:p>
                <a:r>
                  <a:rPr dirty="0" err="1"/>
                  <a:t>零点</a:t>
                </a:r>
                <a:endParaRPr dirty="0"/>
              </a:p>
            </p:txBody>
          </p:sp>
          <p:sp>
            <p:nvSpPr>
              <p:cNvPr id="356" name="极点"/>
              <p:cNvSpPr txBox="1"/>
              <p:nvPr/>
            </p:nvSpPr>
            <p:spPr>
              <a:xfrm>
                <a:off x="1981999" y="-68453"/>
                <a:ext cx="774701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sz="2600"/>
                </a:lvl1pPr>
              </a:lstStyle>
              <a:p>
                <a:r>
                  <a:rPr dirty="0" err="1"/>
                  <a:t>极点</a:t>
                </a:r>
                <a:endParaRPr dirty="0"/>
              </a:p>
            </p:txBody>
          </p:sp>
        </p:grpSp>
        <p:grpSp>
          <p:nvGrpSpPr>
            <p:cNvPr id="363" name="Group"/>
            <p:cNvGrpSpPr/>
            <p:nvPr/>
          </p:nvGrpSpPr>
          <p:grpSpPr>
            <a:xfrm>
              <a:off x="0" y="-1"/>
              <a:ext cx="4032689" cy="4224428"/>
              <a:chOff x="0" y="0"/>
              <a:chExt cx="4032688" cy="4224426"/>
            </a:xfrm>
          </p:grpSpPr>
          <p:grpSp>
            <p:nvGrpSpPr>
              <p:cNvPr id="361" name="Group"/>
              <p:cNvGrpSpPr/>
              <p:nvPr/>
            </p:nvGrpSpPr>
            <p:grpSpPr>
              <a:xfrm>
                <a:off x="0" y="0"/>
                <a:ext cx="4032689" cy="4224427"/>
                <a:chOff x="0" y="0"/>
                <a:chExt cx="4032688" cy="4224426"/>
              </a:xfrm>
            </p:grpSpPr>
            <p:sp>
              <p:nvSpPr>
                <p:cNvPr id="358" name="Line"/>
                <p:cNvSpPr/>
                <p:nvPr/>
              </p:nvSpPr>
              <p:spPr>
                <a:xfrm>
                  <a:off x="0" y="2301394"/>
                  <a:ext cx="4032689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359" name="Line"/>
                <p:cNvSpPr/>
                <p:nvPr/>
              </p:nvSpPr>
              <p:spPr>
                <a:xfrm flipV="1">
                  <a:off x="2016344" y="378363"/>
                  <a:ext cx="1" cy="384606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pic>
              <p:nvPicPr>
                <p:cNvPr id="360" name="Image" descr="Image"/>
                <p:cNvPicPr>
                  <a:picLocks noChangeAspect="1"/>
                </p:cNvPicPr>
                <p:nvPr/>
              </p:nvPicPr>
              <p:blipFill>
                <a:blip r:embed="rId6"/>
                <a:srcRect l="57084"/>
                <a:stretch>
                  <a:fillRect/>
                </a:stretch>
              </p:blipFill>
              <p:spPr>
                <a:xfrm>
                  <a:off x="1809175" y="0"/>
                  <a:ext cx="414217" cy="304800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sp>
            <p:nvSpPr>
              <p:cNvPr id="362" name="0"/>
              <p:cNvSpPr txBox="1"/>
              <p:nvPr/>
            </p:nvSpPr>
            <p:spPr>
              <a:xfrm>
                <a:off x="1618946" y="2287465"/>
                <a:ext cx="368504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0</a:t>
                </a:r>
              </a:p>
            </p:txBody>
          </p:sp>
        </p:grpSp>
      </p:grpSp>
      <p:grpSp>
        <p:nvGrpSpPr>
          <p:cNvPr id="368" name="Group"/>
          <p:cNvGrpSpPr/>
          <p:nvPr/>
        </p:nvGrpSpPr>
        <p:grpSpPr>
          <a:xfrm>
            <a:off x="164412" y="6752850"/>
            <a:ext cx="9199716" cy="580378"/>
            <a:chOff x="0" y="0"/>
            <a:chExt cx="9199714" cy="580377"/>
          </a:xfrm>
        </p:grpSpPr>
        <p:sp>
          <p:nvSpPr>
            <p:cNvPr id="365" name="选择左半平面极点                       和一对共轭零点"/>
            <p:cNvSpPr txBox="1"/>
            <p:nvPr/>
          </p:nvSpPr>
          <p:spPr>
            <a:xfrm>
              <a:off x="0" y="4365"/>
              <a:ext cx="717859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选择左半平面极点                       和一对共轭零点</a:t>
              </a:r>
            </a:p>
          </p:txBody>
        </p:sp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7"/>
            <a:srcRect l="46501"/>
            <a:stretch>
              <a:fillRect/>
            </a:stretch>
          </p:blipFill>
          <p:spPr>
            <a:xfrm>
              <a:off x="2741897" y="0"/>
              <a:ext cx="2004334" cy="58037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7" name="Image" descr="Image"/>
            <p:cNvPicPr>
              <a:picLocks noChangeAspect="1"/>
            </p:cNvPicPr>
            <p:nvPr/>
          </p:nvPicPr>
          <p:blipFill>
            <a:blip r:embed="rId8"/>
            <a:srcRect l="46504"/>
            <a:stretch>
              <a:fillRect/>
            </a:stretch>
          </p:blipFill>
          <p:spPr>
            <a:xfrm>
              <a:off x="7233253" y="25201"/>
              <a:ext cx="1966462" cy="52982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369" name="则，H(s)表达式："/>
          <p:cNvSpPr txBox="1"/>
          <p:nvPr/>
        </p:nvSpPr>
        <p:spPr>
          <a:xfrm>
            <a:off x="215593" y="7288872"/>
            <a:ext cx="2718918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则，H(s)表达式：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52" y="7757483"/>
            <a:ext cx="3918019" cy="10345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73" name="Group"/>
          <p:cNvGrpSpPr/>
          <p:nvPr/>
        </p:nvGrpSpPr>
        <p:grpSpPr>
          <a:xfrm>
            <a:off x="78557" y="8908461"/>
            <a:ext cx="4409529" cy="571501"/>
            <a:chOff x="0" y="-20839"/>
            <a:chExt cx="4409528" cy="571500"/>
          </a:xfrm>
        </p:grpSpPr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8824" y="0"/>
              <a:ext cx="3630705" cy="5298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72" name="根据"/>
            <p:cNvSpPr txBox="1"/>
            <p:nvPr/>
          </p:nvSpPr>
          <p:spPr>
            <a:xfrm>
              <a:off x="0" y="-20840"/>
              <a:ext cx="7747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根据</a:t>
              </a:r>
            </a:p>
          </p:txBody>
        </p:sp>
      </p:grpSp>
      <p:grpSp>
        <p:nvGrpSpPr>
          <p:cNvPr id="376" name="Group"/>
          <p:cNvGrpSpPr/>
          <p:nvPr/>
        </p:nvGrpSpPr>
        <p:grpSpPr>
          <a:xfrm>
            <a:off x="4539139" y="8908461"/>
            <a:ext cx="1908370" cy="571501"/>
            <a:chOff x="0" y="-20839"/>
            <a:chExt cx="1908369" cy="571500"/>
          </a:xfrm>
        </p:grpSpPr>
        <p:pic>
          <p:nvPicPr>
            <p:cNvPr id="374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1987" y="0"/>
              <a:ext cx="1516383" cy="52982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75" name="得"/>
            <p:cNvSpPr txBox="1"/>
            <p:nvPr/>
          </p:nvSpPr>
          <p:spPr>
            <a:xfrm>
              <a:off x="0" y="-20840"/>
              <a:ext cx="4445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得</a:t>
              </a:r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6941349" y="8775443"/>
            <a:ext cx="4302138" cy="837538"/>
            <a:chOff x="0" y="0"/>
            <a:chExt cx="4302137" cy="837537"/>
          </a:xfrm>
        </p:grpSpPr>
        <p:pic>
          <p:nvPicPr>
            <p:cNvPr id="377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432" y="0"/>
              <a:ext cx="3630706" cy="8375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78" name="有"/>
            <p:cNvSpPr txBox="1"/>
            <p:nvPr/>
          </p:nvSpPr>
          <p:spPr>
            <a:xfrm>
              <a:off x="0" y="133018"/>
              <a:ext cx="4445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有</a:t>
              </a:r>
            </a:p>
          </p:txBody>
        </p:sp>
      </p:grpSp>
      <p:sp>
        <p:nvSpPr>
          <p:cNvPr id="380" name="Line"/>
          <p:cNvSpPr/>
          <p:nvPr/>
        </p:nvSpPr>
        <p:spPr>
          <a:xfrm>
            <a:off x="5367281" y="7322333"/>
            <a:ext cx="3918019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26" grpId="2" animBg="1" advAuto="0"/>
      <p:bldP spid="327" grpId="3" animBg="1" advAuto="0"/>
      <p:bldP spid="331" grpId="4" animBg="1" advAuto="0"/>
      <p:bldP spid="332" grpId="5" animBg="1" advAuto="0"/>
      <p:bldP spid="333" grpId="6" animBg="1" advAuto="0"/>
      <p:bldP spid="334" grpId="7" animBg="1" advAuto="0"/>
      <p:bldP spid="335" grpId="10" animBg="1" advAuto="0"/>
      <p:bldP spid="336" grpId="9" animBg="1" advAuto="0"/>
      <p:bldP spid="337" grpId="8" animBg="1" advAuto="0"/>
      <p:bldP spid="338" grpId="12" animBg="1" advAuto="0"/>
      <p:bldP spid="339" grpId="14" animBg="1" advAuto="0"/>
      <p:bldP spid="340" grpId="11" animBg="1" advAuto="0"/>
      <p:bldP spid="341" grpId="13" animBg="1" advAuto="0"/>
      <p:bldP spid="364" grpId="15" animBg="1" advAuto="0"/>
      <p:bldP spid="368" grpId="16" animBg="1" advAuto="0"/>
      <p:bldP spid="369" grpId="18" animBg="1" advAuto="0"/>
      <p:bldP spid="370" grpId="19" animBg="1" advAuto="0"/>
      <p:bldP spid="373" grpId="20" animBg="1" advAuto="0"/>
      <p:bldP spid="376" grpId="21" animBg="1" advAuto="0"/>
      <p:bldP spid="379" grpId="22" animBg="1" advAuto="0"/>
      <p:bldP spid="380" grpId="1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3" name="4.2.2 巴特沃斯（Butterworth）滤波器"/>
          <p:cNvSpPr txBox="1"/>
          <p:nvPr/>
        </p:nvSpPr>
        <p:spPr>
          <a:xfrm>
            <a:off x="153211" y="1036565"/>
            <a:ext cx="560651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384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24" y="1496454"/>
            <a:ext cx="4063015" cy="8842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6" name="幅度平方函数："/>
          <p:cNvSpPr txBox="1"/>
          <p:nvPr/>
        </p:nvSpPr>
        <p:spPr>
          <a:xfrm>
            <a:off x="153211" y="1721275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幅度平方函数：</a:t>
            </a:r>
          </a:p>
        </p:txBody>
      </p:sp>
      <p:pic>
        <p:nvPicPr>
          <p:cNvPr id="387" name="Butterworth.pdf" descr="Butterworth.pdf"/>
          <p:cNvPicPr>
            <a:picLocks noChangeAspect="1"/>
          </p:cNvPicPr>
          <p:nvPr/>
        </p:nvPicPr>
        <p:blipFill>
          <a:blip r:embed="rId3"/>
          <a:srcRect l="17422" t="33424" r="13341" b="35583"/>
          <a:stretch>
            <a:fillRect/>
          </a:stretch>
        </p:blipFill>
        <p:spPr>
          <a:xfrm>
            <a:off x="1184888" y="2486831"/>
            <a:ext cx="5294520" cy="30669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8" name="Line"/>
          <p:cNvSpPr/>
          <p:nvPr/>
        </p:nvSpPr>
        <p:spPr>
          <a:xfrm>
            <a:off x="1246766" y="6511365"/>
            <a:ext cx="5205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9" name="Line"/>
          <p:cNvSpPr/>
          <p:nvPr/>
        </p:nvSpPr>
        <p:spPr>
          <a:xfrm flipH="1">
            <a:off x="1246766" y="6512895"/>
            <a:ext cx="1" cy="29808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251961" y="6513658"/>
            <a:ext cx="4687402" cy="2940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0" y="27"/>
                </a:moveTo>
                <a:cubicBezTo>
                  <a:pt x="1341" y="-45"/>
                  <a:pt x="2681" y="27"/>
                  <a:pt x="4011" y="241"/>
                </a:cubicBezTo>
                <a:cubicBezTo>
                  <a:pt x="4701" y="352"/>
                  <a:pt x="5392" y="502"/>
                  <a:pt x="6061" y="816"/>
                </a:cubicBezTo>
                <a:cubicBezTo>
                  <a:pt x="7512" y="1496"/>
                  <a:pt x="8746" y="2870"/>
                  <a:pt x="9889" y="4432"/>
                </a:cubicBezTo>
                <a:cubicBezTo>
                  <a:pt x="12285" y="7703"/>
                  <a:pt x="14245" y="11745"/>
                  <a:pt x="16516" y="15226"/>
                </a:cubicBezTo>
                <a:cubicBezTo>
                  <a:pt x="18069" y="17608"/>
                  <a:pt x="19773" y="19729"/>
                  <a:pt x="21600" y="2155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1" name="Line"/>
          <p:cNvSpPr/>
          <p:nvPr/>
        </p:nvSpPr>
        <p:spPr>
          <a:xfrm flipV="1">
            <a:off x="3283617" y="3480490"/>
            <a:ext cx="1" cy="200989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2" name="Line"/>
          <p:cNvSpPr/>
          <p:nvPr/>
        </p:nvSpPr>
        <p:spPr>
          <a:xfrm flipH="1">
            <a:off x="1246767" y="3480490"/>
            <a:ext cx="2046100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3" name="Line"/>
          <p:cNvSpPr/>
          <p:nvPr/>
        </p:nvSpPr>
        <p:spPr>
          <a:xfrm flipV="1">
            <a:off x="2966046" y="6500958"/>
            <a:ext cx="1" cy="30336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4" name="Line"/>
          <p:cNvSpPr/>
          <p:nvPr/>
        </p:nvSpPr>
        <p:spPr>
          <a:xfrm flipH="1">
            <a:off x="1246766" y="6813643"/>
            <a:ext cx="1760278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5" name="Line"/>
          <p:cNvSpPr/>
          <p:nvPr/>
        </p:nvSpPr>
        <p:spPr>
          <a:xfrm flipV="1">
            <a:off x="3598826" y="6500958"/>
            <a:ext cx="1" cy="85362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6" name="Line"/>
          <p:cNvSpPr/>
          <p:nvPr/>
        </p:nvSpPr>
        <p:spPr>
          <a:xfrm flipV="1">
            <a:off x="4976558" y="6512895"/>
            <a:ext cx="1" cy="219972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7" name="Line"/>
          <p:cNvSpPr/>
          <p:nvPr/>
        </p:nvSpPr>
        <p:spPr>
          <a:xfrm flipH="1">
            <a:off x="1223926" y="7325073"/>
            <a:ext cx="242570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8" name="Line"/>
          <p:cNvSpPr/>
          <p:nvPr/>
        </p:nvSpPr>
        <p:spPr>
          <a:xfrm flipH="1">
            <a:off x="1251685" y="8745307"/>
            <a:ext cx="363080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61" y="2184312"/>
            <a:ext cx="10668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84" y="3106501"/>
            <a:ext cx="457201" cy="76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394" y="5564385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263" y="6127846"/>
            <a:ext cx="36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108" y="6146896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576" y="6146896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30" y="6532888"/>
            <a:ext cx="6096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80" y="8592907"/>
            <a:ext cx="596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7" name="-3dB"/>
          <p:cNvSpPr txBox="1"/>
          <p:nvPr/>
        </p:nvSpPr>
        <p:spPr>
          <a:xfrm>
            <a:off x="162382" y="7084996"/>
            <a:ext cx="955192" cy="4953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-3dB</a:t>
            </a:r>
          </a:p>
        </p:txBody>
      </p:sp>
      <p:sp>
        <p:nvSpPr>
          <p:cNvPr id="408" name="Line"/>
          <p:cNvSpPr/>
          <p:nvPr/>
        </p:nvSpPr>
        <p:spPr>
          <a:xfrm flipH="1">
            <a:off x="3671055" y="4484768"/>
            <a:ext cx="1212419" cy="3994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9" name="Line"/>
          <p:cNvSpPr/>
          <p:nvPr/>
        </p:nvSpPr>
        <p:spPr>
          <a:xfrm flipH="1">
            <a:off x="3745492" y="4076638"/>
            <a:ext cx="1064259" cy="255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0" name="Line"/>
          <p:cNvSpPr/>
          <p:nvPr/>
        </p:nvSpPr>
        <p:spPr>
          <a:xfrm flipH="1">
            <a:off x="3671055" y="3536713"/>
            <a:ext cx="1063107" cy="3078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1" name="N=2"/>
          <p:cNvSpPr txBox="1"/>
          <p:nvPr/>
        </p:nvSpPr>
        <p:spPr>
          <a:xfrm>
            <a:off x="4899404" y="3239851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N=2</a:t>
            </a:r>
          </a:p>
        </p:txBody>
      </p:sp>
      <p:sp>
        <p:nvSpPr>
          <p:cNvPr id="412" name="N=4"/>
          <p:cNvSpPr txBox="1"/>
          <p:nvPr/>
        </p:nvSpPr>
        <p:spPr>
          <a:xfrm>
            <a:off x="4899404" y="3743485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N=4</a:t>
            </a:r>
          </a:p>
        </p:txBody>
      </p:sp>
      <p:sp>
        <p:nvSpPr>
          <p:cNvPr id="413" name="N=8"/>
          <p:cNvSpPr txBox="1"/>
          <p:nvPr/>
        </p:nvSpPr>
        <p:spPr>
          <a:xfrm>
            <a:off x="4956835" y="4174469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N=8</a:t>
            </a:r>
          </a:p>
        </p:txBody>
      </p:sp>
      <p:sp>
        <p:nvSpPr>
          <p:cNvPr id="414" name="阶次N"/>
          <p:cNvSpPr txBox="1"/>
          <p:nvPr/>
        </p:nvSpPr>
        <p:spPr>
          <a:xfrm>
            <a:off x="7277169" y="1690922"/>
            <a:ext cx="1013106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阶次N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8581173" y="1721275"/>
            <a:ext cx="2514574" cy="571501"/>
            <a:chOff x="0" y="0"/>
            <a:chExt cx="2514573" cy="571500"/>
          </a:xfrm>
        </p:grpSpPr>
        <p:sp>
          <p:nvSpPr>
            <p:cNvPr id="415" name="通带截至频率"/>
            <p:cNvSpPr txBox="1"/>
            <p:nvPr/>
          </p:nvSpPr>
          <p:spPr>
            <a:xfrm>
              <a:off x="0" y="0"/>
              <a:ext cx="2095500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通带截至频率</a:t>
              </a:r>
            </a:p>
          </p:txBody>
        </p:sp>
        <p:pic>
          <p:nvPicPr>
            <p:cNvPr id="41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1673" y="64897"/>
              <a:ext cx="3429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18" name="幅频特性曲线光滑，单调下降"/>
          <p:cNvSpPr txBox="1"/>
          <p:nvPr/>
        </p:nvSpPr>
        <p:spPr>
          <a:xfrm>
            <a:off x="7300738" y="2374181"/>
            <a:ext cx="4406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幅频特性曲线</a:t>
            </a:r>
            <a:r>
              <a:t>光滑，单调下降</a:t>
            </a:r>
          </a:p>
        </p:txBody>
      </p:sp>
      <p:sp>
        <p:nvSpPr>
          <p:cNvPr id="419" name="对数纵坐标"/>
          <p:cNvSpPr txBox="1"/>
          <p:nvPr/>
        </p:nvSpPr>
        <p:spPr>
          <a:xfrm>
            <a:off x="251078" y="5828380"/>
            <a:ext cx="1765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对数纵坐标</a:t>
            </a:r>
          </a:p>
        </p:txBody>
      </p:sp>
      <p:sp>
        <p:nvSpPr>
          <p:cNvPr id="420" name="Circle"/>
          <p:cNvSpPr/>
          <p:nvPr/>
        </p:nvSpPr>
        <p:spPr>
          <a:xfrm>
            <a:off x="3535326" y="7258360"/>
            <a:ext cx="127001" cy="127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Circle"/>
          <p:cNvSpPr/>
          <p:nvPr/>
        </p:nvSpPr>
        <p:spPr>
          <a:xfrm>
            <a:off x="3222657" y="3416990"/>
            <a:ext cx="121921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3100" y="3395946"/>
            <a:ext cx="2832101" cy="381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3100" y="3900524"/>
            <a:ext cx="3111501" cy="685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幅频特性降到-3dB"/>
          <p:cNvSpPr txBox="1"/>
          <p:nvPr/>
        </p:nvSpPr>
        <p:spPr>
          <a:xfrm>
            <a:off x="10068554" y="3927917"/>
            <a:ext cx="2792984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幅频特性降到-3dB</a:t>
            </a:r>
          </a:p>
        </p:txBody>
      </p:sp>
      <p:sp>
        <p:nvSpPr>
          <p:cNvPr id="425" name="确定H(s)增益常数"/>
          <p:cNvSpPr txBox="1"/>
          <p:nvPr/>
        </p:nvSpPr>
        <p:spPr>
          <a:xfrm>
            <a:off x="10068554" y="3300696"/>
            <a:ext cx="2718979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确定H(s)增益常数</a:t>
            </a:r>
          </a:p>
        </p:txBody>
      </p:sp>
      <p:sp>
        <p:nvSpPr>
          <p:cNvPr id="426" name="通带内波动"/>
          <p:cNvSpPr txBox="1"/>
          <p:nvPr/>
        </p:nvSpPr>
        <p:spPr>
          <a:xfrm>
            <a:off x="10108103" y="4591050"/>
            <a:ext cx="1765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通带内波动</a:t>
            </a:r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0253" y="4495800"/>
            <a:ext cx="1028701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8" name="N越大，通带内越平滑，过渡带越窄，曲线迅速下降"/>
          <p:cNvSpPr txBox="1"/>
          <p:nvPr/>
        </p:nvSpPr>
        <p:spPr>
          <a:xfrm>
            <a:off x="6944751" y="5919503"/>
            <a:ext cx="5787417" cy="1041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N越大，通带内越平滑，过渡带越窄，曲线迅速下降</a:t>
            </a:r>
          </a:p>
        </p:txBody>
      </p:sp>
      <p:sp>
        <p:nvSpPr>
          <p:cNvPr id="429" name="如何确定常数N？"/>
          <p:cNvSpPr txBox="1"/>
          <p:nvPr/>
        </p:nvSpPr>
        <p:spPr>
          <a:xfrm>
            <a:off x="6944751" y="7983330"/>
            <a:ext cx="5787417" cy="5715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如何确定常数N？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3845" y="9483821"/>
            <a:ext cx="1314904" cy="208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1" name="1"/>
          <p:cNvSpPr txBox="1"/>
          <p:nvPr/>
        </p:nvSpPr>
        <p:spPr>
          <a:xfrm>
            <a:off x="491032" y="2330972"/>
            <a:ext cx="297892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1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7453" y="9189771"/>
            <a:ext cx="1878725" cy="495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5" name="4.2.2 巴特沃斯（Butterworth）滤波器"/>
          <p:cNvSpPr txBox="1"/>
          <p:nvPr/>
        </p:nvSpPr>
        <p:spPr>
          <a:xfrm>
            <a:off x="153211" y="1036565"/>
            <a:ext cx="560651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436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24" y="1496454"/>
            <a:ext cx="4063015" cy="8842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8" name="幅度平方函数："/>
          <p:cNvSpPr txBox="1"/>
          <p:nvPr/>
        </p:nvSpPr>
        <p:spPr>
          <a:xfrm>
            <a:off x="153211" y="1721275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幅度平方函数：</a:t>
            </a:r>
          </a:p>
        </p:txBody>
      </p:sp>
      <p:pic>
        <p:nvPicPr>
          <p:cNvPr id="439" name="Butterworth.pdf" descr="Butterworth.pdf"/>
          <p:cNvPicPr>
            <a:picLocks noChangeAspect="1"/>
          </p:cNvPicPr>
          <p:nvPr/>
        </p:nvPicPr>
        <p:blipFill>
          <a:blip r:embed="rId3"/>
          <a:srcRect l="17422" t="33424" r="13341" b="35583"/>
          <a:stretch>
            <a:fillRect/>
          </a:stretch>
        </p:blipFill>
        <p:spPr>
          <a:xfrm>
            <a:off x="1184888" y="2486831"/>
            <a:ext cx="5294520" cy="30669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0" name="Line"/>
          <p:cNvSpPr/>
          <p:nvPr/>
        </p:nvSpPr>
        <p:spPr>
          <a:xfrm>
            <a:off x="1246766" y="6511365"/>
            <a:ext cx="5205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1" name="Line"/>
          <p:cNvSpPr/>
          <p:nvPr/>
        </p:nvSpPr>
        <p:spPr>
          <a:xfrm flipH="1">
            <a:off x="1246766" y="6512895"/>
            <a:ext cx="1" cy="29808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1251961" y="6513658"/>
            <a:ext cx="4687402" cy="2940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0" y="27"/>
                </a:moveTo>
                <a:cubicBezTo>
                  <a:pt x="1341" y="-45"/>
                  <a:pt x="2681" y="27"/>
                  <a:pt x="4011" y="241"/>
                </a:cubicBezTo>
                <a:cubicBezTo>
                  <a:pt x="4701" y="352"/>
                  <a:pt x="5392" y="502"/>
                  <a:pt x="6061" y="816"/>
                </a:cubicBezTo>
                <a:cubicBezTo>
                  <a:pt x="7512" y="1496"/>
                  <a:pt x="8746" y="2870"/>
                  <a:pt x="9889" y="4432"/>
                </a:cubicBezTo>
                <a:cubicBezTo>
                  <a:pt x="12285" y="7703"/>
                  <a:pt x="14245" y="11745"/>
                  <a:pt x="16516" y="15226"/>
                </a:cubicBezTo>
                <a:cubicBezTo>
                  <a:pt x="18069" y="17608"/>
                  <a:pt x="19773" y="19729"/>
                  <a:pt x="21600" y="21555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3283617" y="3480490"/>
            <a:ext cx="1" cy="200989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4" name="Line"/>
          <p:cNvSpPr/>
          <p:nvPr/>
        </p:nvSpPr>
        <p:spPr>
          <a:xfrm flipH="1">
            <a:off x="1246767" y="3480490"/>
            <a:ext cx="2046100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2966046" y="6500958"/>
            <a:ext cx="1" cy="30336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6" name="Line"/>
          <p:cNvSpPr/>
          <p:nvPr/>
        </p:nvSpPr>
        <p:spPr>
          <a:xfrm flipH="1">
            <a:off x="1246766" y="6813643"/>
            <a:ext cx="1760278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7" name="Line"/>
          <p:cNvSpPr/>
          <p:nvPr/>
        </p:nvSpPr>
        <p:spPr>
          <a:xfrm flipV="1">
            <a:off x="3598826" y="6500958"/>
            <a:ext cx="1" cy="85362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8" name="Line"/>
          <p:cNvSpPr/>
          <p:nvPr/>
        </p:nvSpPr>
        <p:spPr>
          <a:xfrm flipV="1">
            <a:off x="4976558" y="6512895"/>
            <a:ext cx="1" cy="219972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9" name="Line"/>
          <p:cNvSpPr/>
          <p:nvPr/>
        </p:nvSpPr>
        <p:spPr>
          <a:xfrm flipH="1">
            <a:off x="1223926" y="7325073"/>
            <a:ext cx="242570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0" name="Line"/>
          <p:cNvSpPr/>
          <p:nvPr/>
        </p:nvSpPr>
        <p:spPr>
          <a:xfrm flipH="1">
            <a:off x="1251685" y="8745307"/>
            <a:ext cx="363080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4" y="5564385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263" y="6127846"/>
            <a:ext cx="36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108" y="6146896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576" y="6146896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30" y="6532888"/>
            <a:ext cx="6096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80" y="8592907"/>
            <a:ext cx="596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0" name="-3dB"/>
          <p:cNvSpPr txBox="1"/>
          <p:nvPr/>
        </p:nvSpPr>
        <p:spPr>
          <a:xfrm>
            <a:off x="162382" y="7084996"/>
            <a:ext cx="955192" cy="4953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-3dB</a:t>
            </a:r>
          </a:p>
        </p:txBody>
      </p:sp>
      <p:sp>
        <p:nvSpPr>
          <p:cNvPr id="461" name="Line"/>
          <p:cNvSpPr/>
          <p:nvPr/>
        </p:nvSpPr>
        <p:spPr>
          <a:xfrm flipH="1">
            <a:off x="3671055" y="4484768"/>
            <a:ext cx="1212419" cy="3994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2" name="Line"/>
          <p:cNvSpPr/>
          <p:nvPr/>
        </p:nvSpPr>
        <p:spPr>
          <a:xfrm flipH="1">
            <a:off x="3745492" y="4076638"/>
            <a:ext cx="1064259" cy="255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3" name="Line"/>
          <p:cNvSpPr/>
          <p:nvPr/>
        </p:nvSpPr>
        <p:spPr>
          <a:xfrm flipH="1">
            <a:off x="3671055" y="3536713"/>
            <a:ext cx="1063107" cy="3078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4" name="N=2"/>
          <p:cNvSpPr txBox="1"/>
          <p:nvPr/>
        </p:nvSpPr>
        <p:spPr>
          <a:xfrm>
            <a:off x="4899404" y="3239851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N=2</a:t>
            </a:r>
          </a:p>
        </p:txBody>
      </p:sp>
      <p:sp>
        <p:nvSpPr>
          <p:cNvPr id="465" name="N=4"/>
          <p:cNvSpPr txBox="1"/>
          <p:nvPr/>
        </p:nvSpPr>
        <p:spPr>
          <a:xfrm>
            <a:off x="4899404" y="3743485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N=4</a:t>
            </a:r>
          </a:p>
        </p:txBody>
      </p:sp>
      <p:sp>
        <p:nvSpPr>
          <p:cNvPr id="466" name="N=8"/>
          <p:cNvSpPr txBox="1"/>
          <p:nvPr/>
        </p:nvSpPr>
        <p:spPr>
          <a:xfrm>
            <a:off x="4956835" y="4174469"/>
            <a:ext cx="754228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N=8</a:t>
            </a:r>
          </a:p>
        </p:txBody>
      </p:sp>
      <p:sp>
        <p:nvSpPr>
          <p:cNvPr id="467" name="对数纵坐标"/>
          <p:cNvSpPr txBox="1"/>
          <p:nvPr/>
        </p:nvSpPr>
        <p:spPr>
          <a:xfrm>
            <a:off x="251078" y="5828380"/>
            <a:ext cx="17653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对数纵坐标</a:t>
            </a:r>
          </a:p>
        </p:txBody>
      </p:sp>
      <p:sp>
        <p:nvSpPr>
          <p:cNvPr id="468" name="Circle"/>
          <p:cNvSpPr/>
          <p:nvPr/>
        </p:nvSpPr>
        <p:spPr>
          <a:xfrm>
            <a:off x="3535326" y="7258360"/>
            <a:ext cx="127001" cy="127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9" name="Circle"/>
          <p:cNvSpPr/>
          <p:nvPr/>
        </p:nvSpPr>
        <p:spPr>
          <a:xfrm>
            <a:off x="3222657" y="3416990"/>
            <a:ext cx="121921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0" name="1"/>
          <p:cNvSpPr txBox="1"/>
          <p:nvPr/>
        </p:nvSpPr>
        <p:spPr>
          <a:xfrm>
            <a:off x="491032" y="2330972"/>
            <a:ext cx="297892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70027" y="889637"/>
            <a:ext cx="6160910" cy="8820793"/>
            <a:chOff x="6770027" y="889637"/>
            <a:chExt cx="6160910" cy="8820793"/>
          </a:xfrm>
        </p:grpSpPr>
        <p:pic>
          <p:nvPicPr>
            <p:cNvPr id="471" name="Image" descr="Image"/>
            <p:cNvPicPr>
              <a:picLocks noChangeAspect="1"/>
            </p:cNvPicPr>
            <p:nvPr/>
          </p:nvPicPr>
          <p:blipFill>
            <a:blip r:embed="rId9"/>
            <a:srcRect r="39093"/>
            <a:stretch>
              <a:fillRect/>
            </a:stretch>
          </p:blipFill>
          <p:spPr>
            <a:xfrm>
              <a:off x="7208458" y="3586652"/>
              <a:ext cx="5538363" cy="1003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472" name="Image" descr="Image"/>
            <p:cNvPicPr>
              <a:picLocks noChangeAspect="1"/>
            </p:cNvPicPr>
            <p:nvPr/>
          </p:nvPicPr>
          <p:blipFill>
            <a:blip r:embed="rId9"/>
            <a:srcRect l="60503"/>
            <a:stretch>
              <a:fillRect/>
            </a:stretch>
          </p:blipFill>
          <p:spPr>
            <a:xfrm>
              <a:off x="7863170" y="4532024"/>
              <a:ext cx="3591539" cy="1003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grpSp>
          <p:nvGrpSpPr>
            <p:cNvPr id="477" name="Group"/>
            <p:cNvGrpSpPr/>
            <p:nvPr/>
          </p:nvGrpSpPr>
          <p:grpSpPr>
            <a:xfrm>
              <a:off x="6795906" y="1984893"/>
              <a:ext cx="6135031" cy="939801"/>
              <a:chOff x="0" y="-46228"/>
              <a:chExt cx="6135029" cy="939800"/>
            </a:xfrm>
          </p:grpSpPr>
          <p:sp>
            <p:nvSpPr>
              <p:cNvPr id="473" name="1）通带截止频率       与通带幅度最大衰减  (或3 dB 截止频率      );"/>
              <p:cNvSpPr txBox="1"/>
              <p:nvPr/>
            </p:nvSpPr>
            <p:spPr>
              <a:xfrm>
                <a:off x="0" y="-46229"/>
                <a:ext cx="5952563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1）通带截止频率</a:t>
                </a:r>
                <a:r>
                  <a:rPr dirty="0">
                    <a:solidFill>
                      <a:srgbClr val="FF2600"/>
                    </a:solidFill>
                  </a:rPr>
                  <a:t>       </a:t>
                </a:r>
                <a:r>
                  <a:rPr dirty="0" err="1"/>
                  <a:t>与通带幅度最大衰减</a:t>
                </a:r>
                <a:r>
                  <a:rPr dirty="0"/>
                  <a:t>  (或</a:t>
                </a:r>
                <a:r>
                  <a:rPr dirty="0">
                    <a:solidFill>
                      <a:srgbClr val="FF2600"/>
                    </a:solidFill>
                  </a:rPr>
                  <a:t>3 dB </a:t>
                </a:r>
                <a:r>
                  <a:rPr dirty="0" err="1"/>
                  <a:t>截止频率</a:t>
                </a:r>
                <a:r>
                  <a:rPr dirty="0"/>
                  <a:t>      );</a:t>
                </a:r>
              </a:p>
            </p:txBody>
          </p:sp>
          <p:pic>
            <p:nvPicPr>
              <p:cNvPr id="474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6504" y="62732"/>
                <a:ext cx="368301" cy="34290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475" name="Image" descr="Image"/>
              <p:cNvPicPr>
                <a:picLocks noChangeAspect="1"/>
              </p:cNvPicPr>
              <p:nvPr/>
            </p:nvPicPr>
            <p:blipFill>
              <a:blip r:embed="rId7"/>
              <a:srcRect l="40569"/>
              <a:stretch>
                <a:fillRect/>
              </a:stretch>
            </p:blipFill>
            <p:spPr>
              <a:xfrm>
                <a:off x="5772742" y="74163"/>
                <a:ext cx="362288" cy="34290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476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1104" y="427002"/>
                <a:ext cx="342901" cy="30480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478" name="给定性能指标："/>
            <p:cNvSpPr txBox="1"/>
            <p:nvPr/>
          </p:nvSpPr>
          <p:spPr>
            <a:xfrm>
              <a:off x="6802650" y="1508359"/>
              <a:ext cx="2247901" cy="52070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defRPr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给定性能指标：</a:t>
              </a:r>
            </a:p>
          </p:txBody>
        </p:sp>
        <p:grpSp>
          <p:nvGrpSpPr>
            <p:cNvPr id="482" name="Group"/>
            <p:cNvGrpSpPr/>
            <p:nvPr/>
          </p:nvGrpSpPr>
          <p:grpSpPr>
            <a:xfrm>
              <a:off x="6795906" y="3148161"/>
              <a:ext cx="6117925" cy="520701"/>
              <a:chOff x="0" y="-25399"/>
              <a:chExt cx="6117923" cy="520700"/>
            </a:xfrm>
          </p:grpSpPr>
          <p:sp>
            <p:nvSpPr>
              <p:cNvPr id="479" name="2）阻带起始频率       与阻带幅度最小衰减"/>
              <p:cNvSpPr txBox="1"/>
              <p:nvPr/>
            </p:nvSpPr>
            <p:spPr>
              <a:xfrm>
                <a:off x="0" y="-25400"/>
                <a:ext cx="5753398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457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2）阻带起始频率</a:t>
                </a:r>
                <a:r>
                  <a:rPr dirty="0">
                    <a:solidFill>
                      <a:srgbClr val="0433FF"/>
                    </a:solidFill>
                  </a:rPr>
                  <a:t>       </a:t>
                </a:r>
                <a:r>
                  <a:rPr dirty="0" err="1"/>
                  <a:t>与阻带幅度最小衰减</a:t>
                </a:r>
                <a:endParaRPr dirty="0"/>
              </a:p>
            </p:txBody>
          </p:sp>
          <p:pic>
            <p:nvPicPr>
              <p:cNvPr id="480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204" y="90802"/>
                <a:ext cx="342901" cy="30480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481" name="Image" descr="Image"/>
              <p:cNvPicPr>
                <a:picLocks noChangeAspect="1"/>
              </p:cNvPicPr>
              <p:nvPr/>
            </p:nvPicPr>
            <p:blipFill>
              <a:blip r:embed="rId8"/>
              <a:srcRect l="37174"/>
              <a:stretch>
                <a:fillRect/>
              </a:stretch>
            </p:blipFill>
            <p:spPr>
              <a:xfrm>
                <a:off x="5742919" y="90802"/>
                <a:ext cx="375005" cy="30480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pic>
          <p:nvPicPr>
            <p:cNvPr id="483" name="Image" descr="Image"/>
            <p:cNvPicPr>
              <a:picLocks noChangeAspect="1"/>
            </p:cNvPicPr>
            <p:nvPr/>
          </p:nvPicPr>
          <p:blipFill>
            <a:blip r:embed="rId10"/>
            <a:srcRect r="39176"/>
            <a:stretch>
              <a:fillRect/>
            </a:stretch>
          </p:blipFill>
          <p:spPr>
            <a:xfrm>
              <a:off x="7200644" y="5498121"/>
              <a:ext cx="5499866" cy="1003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484" name="Image" descr="Image"/>
            <p:cNvPicPr>
              <a:picLocks noChangeAspect="1"/>
            </p:cNvPicPr>
            <p:nvPr/>
          </p:nvPicPr>
          <p:blipFill>
            <a:blip r:embed="rId10"/>
            <a:srcRect l="60833"/>
            <a:stretch>
              <a:fillRect/>
            </a:stretch>
          </p:blipFill>
          <p:spPr>
            <a:xfrm>
              <a:off x="7909675" y="6389782"/>
              <a:ext cx="3541550" cy="1003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485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1366" y="8707811"/>
              <a:ext cx="3251201" cy="876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486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41366" y="7580547"/>
              <a:ext cx="3276601" cy="87630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487" name="（续）"/>
            <p:cNvSpPr txBox="1"/>
            <p:nvPr/>
          </p:nvSpPr>
          <p:spPr>
            <a:xfrm>
              <a:off x="11359216" y="8973829"/>
              <a:ext cx="1485901" cy="73660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/>
            <a:p>
              <a:r>
                <a:t>（续）</a:t>
              </a:r>
            </a:p>
          </p:txBody>
        </p:sp>
        <p:sp>
          <p:nvSpPr>
            <p:cNvPr id="488" name="1、求N"/>
            <p:cNvSpPr txBox="1"/>
            <p:nvPr/>
          </p:nvSpPr>
          <p:spPr>
            <a:xfrm>
              <a:off x="6770027" y="889637"/>
              <a:ext cx="1196696" cy="57150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2600">
                  <a:solidFill>
                    <a:srgbClr val="FF2600"/>
                  </a:solidFill>
                </a:defRPr>
              </a:lvl1pPr>
            </a:lstStyle>
            <a:p>
              <a:r>
                <a:t>1、求N</a:t>
              </a:r>
            </a:p>
          </p:txBody>
        </p:sp>
      </p:grpSp>
      <p:sp>
        <p:nvSpPr>
          <p:cNvPr id="489" name="Line"/>
          <p:cNvSpPr/>
          <p:nvPr/>
        </p:nvSpPr>
        <p:spPr>
          <a:xfrm flipV="1">
            <a:off x="6664772" y="921664"/>
            <a:ext cx="1" cy="8653562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0" name="Circle"/>
          <p:cNvSpPr/>
          <p:nvPr/>
        </p:nvSpPr>
        <p:spPr>
          <a:xfrm>
            <a:off x="2889846" y="6754772"/>
            <a:ext cx="127001" cy="127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4910694" y="8659684"/>
            <a:ext cx="127001" cy="127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8161" y="2184312"/>
            <a:ext cx="10668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184" y="3106501"/>
            <a:ext cx="457201" cy="76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7453" y="9189771"/>
            <a:ext cx="1878725" cy="495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63845" y="9483821"/>
            <a:ext cx="1314904" cy="2088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4.2.2 巴特沃斯（Butterworth）滤波器"/>
          <p:cNvSpPr txBox="1"/>
          <p:nvPr/>
        </p:nvSpPr>
        <p:spPr>
          <a:xfrm>
            <a:off x="153211" y="1036565"/>
            <a:ext cx="560651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495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24" y="1496454"/>
            <a:ext cx="4063015" cy="8842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7" name="幅度平方函数："/>
          <p:cNvSpPr txBox="1"/>
          <p:nvPr/>
        </p:nvSpPr>
        <p:spPr>
          <a:xfrm>
            <a:off x="26211" y="1721275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幅度平方函数：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39" y="3916133"/>
            <a:ext cx="3251201" cy="876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98" y="2663948"/>
            <a:ext cx="3276601" cy="876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48" y="5992867"/>
            <a:ext cx="3340101" cy="889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811" y="7883886"/>
            <a:ext cx="2387601" cy="1206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2" name="相除："/>
          <p:cNvSpPr txBox="1"/>
          <p:nvPr/>
        </p:nvSpPr>
        <p:spPr>
          <a:xfrm>
            <a:off x="153211" y="5358819"/>
            <a:ext cx="1104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相除：</a:t>
            </a:r>
          </a:p>
        </p:txBody>
      </p:sp>
      <p:sp>
        <p:nvSpPr>
          <p:cNvPr id="503" name="得："/>
          <p:cNvSpPr txBox="1"/>
          <p:nvPr/>
        </p:nvSpPr>
        <p:spPr>
          <a:xfrm>
            <a:off x="304089" y="7557702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得：</a:t>
            </a:r>
          </a:p>
        </p:txBody>
      </p:sp>
      <p:sp>
        <p:nvSpPr>
          <p:cNvPr id="504" name="2、求3dB截止频率"/>
          <p:cNvSpPr txBox="1"/>
          <p:nvPr/>
        </p:nvSpPr>
        <p:spPr>
          <a:xfrm>
            <a:off x="6548407" y="931611"/>
            <a:ext cx="2884679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2600"/>
                </a:solidFill>
              </a:defRPr>
            </a:lvl1pPr>
          </a:lstStyle>
          <a:p>
            <a:r>
              <a:t>2、求3dB截止频率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109" y="1064961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707" y="2681672"/>
            <a:ext cx="2895601" cy="749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85" y="1587566"/>
            <a:ext cx="3276601" cy="876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Line"/>
          <p:cNvSpPr/>
          <p:nvPr/>
        </p:nvSpPr>
        <p:spPr>
          <a:xfrm flipV="1">
            <a:off x="6301173" y="969711"/>
            <a:ext cx="1" cy="8653562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7985" y="3509319"/>
            <a:ext cx="2921001" cy="774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0" name="由："/>
          <p:cNvSpPr txBox="1"/>
          <p:nvPr/>
        </p:nvSpPr>
        <p:spPr>
          <a:xfrm>
            <a:off x="6409579" y="1808419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由：</a:t>
            </a:r>
          </a:p>
        </p:txBody>
      </p:sp>
      <p:sp>
        <p:nvSpPr>
          <p:cNvPr id="511" name="得："/>
          <p:cNvSpPr txBox="1"/>
          <p:nvPr/>
        </p:nvSpPr>
        <p:spPr>
          <a:xfrm>
            <a:off x="6409579" y="2839025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得：</a:t>
            </a:r>
          </a:p>
        </p:txBody>
      </p:sp>
      <p:sp>
        <p:nvSpPr>
          <p:cNvPr id="512" name="3、求幅度平方函数"/>
          <p:cNvSpPr txBox="1"/>
          <p:nvPr/>
        </p:nvSpPr>
        <p:spPr>
          <a:xfrm>
            <a:off x="6521000" y="4324267"/>
            <a:ext cx="29394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r>
              <a:rPr dirty="0"/>
              <a:t>3、求幅度平方函数</a:t>
            </a:r>
          </a:p>
        </p:txBody>
      </p:sp>
      <p:pic>
        <p:nvPicPr>
          <p:cNvPr id="5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790" y="4854373"/>
            <a:ext cx="4063015" cy="8842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16" name="Group"/>
          <p:cNvGrpSpPr/>
          <p:nvPr/>
        </p:nvGrpSpPr>
        <p:grpSpPr>
          <a:xfrm>
            <a:off x="6514134" y="5079195"/>
            <a:ext cx="2132484" cy="571501"/>
            <a:chOff x="0" y="0"/>
            <a:chExt cx="2132482" cy="571500"/>
          </a:xfrm>
        </p:grpSpPr>
        <p:pic>
          <p:nvPicPr>
            <p:cNvPr id="514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61" y="102997"/>
              <a:ext cx="3429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515" name="将N和     代入"/>
            <p:cNvSpPr txBox="1"/>
            <p:nvPr/>
          </p:nvSpPr>
          <p:spPr>
            <a:xfrm>
              <a:off x="0" y="0"/>
              <a:ext cx="2132483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将N和</a:t>
              </a:r>
              <a:r>
                <a:rPr dirty="0"/>
                <a:t>     </a:t>
              </a:r>
              <a:r>
                <a:rPr dirty="0" err="1"/>
                <a:t>代入</a:t>
              </a:r>
              <a:endParaRPr dirty="0"/>
            </a:p>
          </p:txBody>
        </p:sp>
      </p:grpSp>
      <p:sp>
        <p:nvSpPr>
          <p:cNvPr id="517" name="该滤波器通带指标正好满足，阻带指标…"/>
          <p:cNvSpPr txBox="1"/>
          <p:nvPr/>
        </p:nvSpPr>
        <p:spPr>
          <a:xfrm>
            <a:off x="6520896" y="5912710"/>
            <a:ext cx="581944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该滤波器通带指标正好满足，阻带指标</a:t>
            </a:r>
            <a:endParaRPr dirty="0"/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超额满足</a:t>
            </a:r>
            <a:r>
              <a:rPr dirty="0"/>
              <a:t>。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618" y="7060424"/>
            <a:ext cx="2921001" cy="774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9" name="或由阻带指标求得："/>
          <p:cNvSpPr txBox="1"/>
          <p:nvPr/>
        </p:nvSpPr>
        <p:spPr>
          <a:xfrm>
            <a:off x="6447695" y="7162024"/>
            <a:ext cx="3086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solidFill>
                  <a:srgbClr val="0433FF"/>
                </a:solidFill>
              </a:rPr>
              <a:t>或</a:t>
            </a:r>
            <a:r>
              <a:rPr dirty="0" err="1"/>
              <a:t>由阻带指标求得</a:t>
            </a:r>
            <a:r>
              <a:rPr dirty="0"/>
              <a:t>：</a:t>
            </a:r>
          </a:p>
        </p:txBody>
      </p:sp>
      <p:grpSp>
        <p:nvGrpSpPr>
          <p:cNvPr id="522" name="Group"/>
          <p:cNvGrpSpPr/>
          <p:nvPr/>
        </p:nvGrpSpPr>
        <p:grpSpPr>
          <a:xfrm>
            <a:off x="6470096" y="7819885"/>
            <a:ext cx="5819441" cy="1905001"/>
            <a:chOff x="0" y="-165100"/>
            <a:chExt cx="5819440" cy="1905000"/>
          </a:xfrm>
        </p:grpSpPr>
        <p:sp>
          <p:nvSpPr>
            <p:cNvPr id="520" name="求幅度平方函数将N 和      代入…"/>
            <p:cNvSpPr txBox="1"/>
            <p:nvPr/>
          </p:nvSpPr>
          <p:spPr>
            <a:xfrm>
              <a:off x="0" y="-165100"/>
              <a:ext cx="5819441" cy="190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>
                  <a:solidFill>
                    <a:srgbClr val="0433FF"/>
                  </a:solidFill>
                </a:rPr>
                <a:t>求幅度平方函数</a:t>
              </a:r>
              <a:r>
                <a:rPr dirty="0" err="1"/>
                <a:t>将N</a:t>
              </a:r>
              <a:r>
                <a:rPr dirty="0"/>
                <a:t> </a:t>
              </a:r>
              <a:r>
                <a:rPr dirty="0" err="1"/>
                <a:t>和</a:t>
              </a:r>
              <a:r>
                <a:rPr dirty="0"/>
                <a:t>      </a:t>
              </a:r>
              <a:r>
                <a:rPr dirty="0" err="1"/>
                <a:t>代入</a:t>
              </a:r>
              <a:endParaRPr dirty="0"/>
            </a:p>
            <a:p>
              <a: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  <a:p>
              <a: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该滤波器阻带指标正好满足，通带指标</a:t>
              </a:r>
              <a:endParaRPr dirty="0"/>
            </a:p>
            <a:p>
              <a: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也满足，过渡带响应太高</a:t>
              </a:r>
              <a:endParaRPr dirty="0"/>
            </a:p>
          </p:txBody>
        </p:sp>
        <p:pic>
          <p:nvPicPr>
            <p:cNvPr id="52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4484" y="83051"/>
              <a:ext cx="3429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5" name="4.2.2 巴特沃斯（Butterworth）滤波器"/>
          <p:cNvSpPr txBox="1"/>
          <p:nvPr/>
        </p:nvSpPr>
        <p:spPr>
          <a:xfrm>
            <a:off x="153211" y="1036565"/>
            <a:ext cx="560651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526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/>
          <a:srcRect r="26010"/>
          <a:stretch>
            <a:fillRect/>
          </a:stretch>
        </p:blipFill>
        <p:spPr>
          <a:xfrm>
            <a:off x="5509643" y="7439947"/>
            <a:ext cx="1973311" cy="800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8" name="Line"/>
          <p:cNvSpPr/>
          <p:nvPr/>
        </p:nvSpPr>
        <p:spPr>
          <a:xfrm>
            <a:off x="5457784" y="2260550"/>
            <a:ext cx="73970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9" name="Line"/>
          <p:cNvSpPr/>
          <p:nvPr/>
        </p:nvSpPr>
        <p:spPr>
          <a:xfrm flipH="1">
            <a:off x="5457784" y="2262724"/>
            <a:ext cx="1" cy="52360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0" name="Line"/>
          <p:cNvSpPr/>
          <p:nvPr/>
        </p:nvSpPr>
        <p:spPr>
          <a:xfrm>
            <a:off x="5465166" y="2263808"/>
            <a:ext cx="6861198" cy="4275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0" y="27"/>
                </a:moveTo>
                <a:cubicBezTo>
                  <a:pt x="1341" y="-45"/>
                  <a:pt x="2681" y="27"/>
                  <a:pt x="4011" y="241"/>
                </a:cubicBezTo>
                <a:cubicBezTo>
                  <a:pt x="4701" y="352"/>
                  <a:pt x="5392" y="502"/>
                  <a:pt x="6061" y="816"/>
                </a:cubicBezTo>
                <a:cubicBezTo>
                  <a:pt x="7512" y="1496"/>
                  <a:pt x="8746" y="2870"/>
                  <a:pt x="9889" y="4432"/>
                </a:cubicBezTo>
                <a:cubicBezTo>
                  <a:pt x="12285" y="7703"/>
                  <a:pt x="14245" y="11745"/>
                  <a:pt x="16516" y="15226"/>
                </a:cubicBezTo>
                <a:cubicBezTo>
                  <a:pt x="18069" y="17608"/>
                  <a:pt x="19773" y="19729"/>
                  <a:pt x="21600" y="21555"/>
                </a:cubicBezTo>
              </a:path>
            </a:pathLst>
          </a:cu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1" name="Line"/>
          <p:cNvSpPr/>
          <p:nvPr/>
        </p:nvSpPr>
        <p:spPr>
          <a:xfrm flipV="1">
            <a:off x="7900651" y="2245764"/>
            <a:ext cx="1" cy="431046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 flipH="1" flipV="1">
            <a:off x="5457784" y="2690047"/>
            <a:ext cx="2812525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V="1">
            <a:off x="8875947" y="2245763"/>
            <a:ext cx="1" cy="1212886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Line"/>
          <p:cNvSpPr/>
          <p:nvPr/>
        </p:nvSpPr>
        <p:spPr>
          <a:xfrm flipV="1">
            <a:off x="10858920" y="2262724"/>
            <a:ext cx="1" cy="3125517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5" name="Line"/>
          <p:cNvSpPr/>
          <p:nvPr/>
        </p:nvSpPr>
        <p:spPr>
          <a:xfrm flipH="1" flipV="1">
            <a:off x="5425331" y="3416720"/>
            <a:ext cx="409946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6" name="Line"/>
          <p:cNvSpPr/>
          <p:nvPr/>
        </p:nvSpPr>
        <p:spPr>
          <a:xfrm flipH="1" flipV="1">
            <a:off x="5464773" y="5434683"/>
            <a:ext cx="6886488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07" y="2291131"/>
            <a:ext cx="866161" cy="4872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29" y="5218143"/>
            <a:ext cx="848116" cy="4330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9" name="-3dB"/>
          <p:cNvSpPr txBox="1"/>
          <p:nvPr/>
        </p:nvSpPr>
        <p:spPr>
          <a:xfrm>
            <a:off x="4329707" y="3065405"/>
            <a:ext cx="1135427" cy="70375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/>
          <a:lstStyle>
            <a:lvl1pPr algn="l">
              <a:defRPr sz="2900"/>
            </a:lvl1pPr>
          </a:lstStyle>
          <a:p>
            <a:r>
              <a:t>-3dB</a:t>
            </a:r>
          </a:p>
        </p:txBody>
      </p:sp>
      <p:sp>
        <p:nvSpPr>
          <p:cNvPr id="540" name="Circle"/>
          <p:cNvSpPr/>
          <p:nvPr/>
        </p:nvSpPr>
        <p:spPr>
          <a:xfrm>
            <a:off x="8798421" y="3321930"/>
            <a:ext cx="180451" cy="18045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1" name="Line"/>
          <p:cNvSpPr/>
          <p:nvPr/>
        </p:nvSpPr>
        <p:spPr>
          <a:xfrm>
            <a:off x="5465166" y="2255186"/>
            <a:ext cx="7363042" cy="3456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0" y="126"/>
                </a:moveTo>
                <a:cubicBezTo>
                  <a:pt x="1326" y="-74"/>
                  <a:pt x="2655" y="-35"/>
                  <a:pt x="3974" y="241"/>
                </a:cubicBezTo>
                <a:cubicBezTo>
                  <a:pt x="4562" y="364"/>
                  <a:pt x="5148" y="534"/>
                  <a:pt x="5725" y="822"/>
                </a:cubicBezTo>
                <a:cubicBezTo>
                  <a:pt x="7162" y="1538"/>
                  <a:pt x="8472" y="2938"/>
                  <a:pt x="9751" y="4485"/>
                </a:cubicBezTo>
                <a:cubicBezTo>
                  <a:pt x="12510" y="7824"/>
                  <a:pt x="15090" y="11824"/>
                  <a:pt x="17679" y="15719"/>
                </a:cubicBezTo>
                <a:cubicBezTo>
                  <a:pt x="18979" y="17675"/>
                  <a:pt x="20286" y="19611"/>
                  <a:pt x="21600" y="21526"/>
                </a:cubicBezTo>
              </a:path>
            </a:pathLst>
          </a:cu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2" name="Line"/>
          <p:cNvSpPr/>
          <p:nvPr/>
        </p:nvSpPr>
        <p:spPr>
          <a:xfrm flipV="1">
            <a:off x="8257923" y="2245764"/>
            <a:ext cx="1" cy="431046"/>
          </a:xfrm>
          <a:prstGeom prst="line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Line"/>
          <p:cNvSpPr/>
          <p:nvPr/>
        </p:nvSpPr>
        <p:spPr>
          <a:xfrm flipV="1">
            <a:off x="12343319" y="2249807"/>
            <a:ext cx="1" cy="4299926"/>
          </a:xfrm>
          <a:prstGeom prst="line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Circle"/>
          <p:cNvSpPr/>
          <p:nvPr/>
        </p:nvSpPr>
        <p:spPr>
          <a:xfrm>
            <a:off x="9445591" y="3326495"/>
            <a:ext cx="180451" cy="180451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Circle"/>
          <p:cNvSpPr/>
          <p:nvPr/>
        </p:nvSpPr>
        <p:spPr>
          <a:xfrm>
            <a:off x="10768695" y="5315718"/>
            <a:ext cx="180451" cy="18045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Circle"/>
          <p:cNvSpPr/>
          <p:nvPr/>
        </p:nvSpPr>
        <p:spPr>
          <a:xfrm>
            <a:off x="12253094" y="5312214"/>
            <a:ext cx="180451" cy="180451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7" name="Circle"/>
          <p:cNvSpPr/>
          <p:nvPr/>
        </p:nvSpPr>
        <p:spPr>
          <a:xfrm>
            <a:off x="7810426" y="2586584"/>
            <a:ext cx="180451" cy="18045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Circle"/>
          <p:cNvSpPr/>
          <p:nvPr/>
        </p:nvSpPr>
        <p:spPr>
          <a:xfrm>
            <a:off x="8167698" y="2586584"/>
            <a:ext cx="180451" cy="180451"/>
          </a:xfrm>
          <a:prstGeom prst="ellipse">
            <a:avLst/>
          </a:prstGeom>
          <a:solidFill>
            <a:srgbClr val="0433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Line"/>
          <p:cNvSpPr/>
          <p:nvPr/>
        </p:nvSpPr>
        <p:spPr>
          <a:xfrm flipV="1">
            <a:off x="9546384" y="2256322"/>
            <a:ext cx="1" cy="1212887"/>
          </a:xfrm>
          <a:prstGeom prst="line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977" y="1921252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546" y="1923247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340" y="1902202"/>
            <a:ext cx="368301" cy="342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9018" y="1911263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4" name="1）用通带指标求截止频率…"/>
          <p:cNvSpPr txBox="1"/>
          <p:nvPr/>
        </p:nvSpPr>
        <p:spPr>
          <a:xfrm>
            <a:off x="106042" y="1903915"/>
            <a:ext cx="4099462" cy="1905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1）用通带指标求截止频率</a:t>
            </a:r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该滤波器通带指标正好满足，阻带指标超额满足。</a:t>
            </a:r>
          </a:p>
        </p:txBody>
      </p:sp>
      <p:sp>
        <p:nvSpPr>
          <p:cNvPr id="555" name="2）用阻带指标求截止频率…"/>
          <p:cNvSpPr txBox="1"/>
          <p:nvPr/>
        </p:nvSpPr>
        <p:spPr>
          <a:xfrm>
            <a:off x="111620" y="5049892"/>
            <a:ext cx="4099461" cy="21031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2）用阻带指标求截止频率</a:t>
            </a:r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该滤波器阻带指标正好满足，通带指标也满足</a:t>
            </a:r>
            <a:r>
              <a:rPr lang="zh-CN" altLang="en-US" dirty="0"/>
              <a:t>（超额）</a:t>
            </a:r>
            <a:r>
              <a:rPr dirty="0"/>
              <a:t>，</a:t>
            </a:r>
            <a:r>
              <a:rPr dirty="0" err="1"/>
              <a:t>过渡带响应太高</a:t>
            </a:r>
            <a:endParaRPr dirty="0"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37" y="3850765"/>
            <a:ext cx="2921001" cy="774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37" y="7392019"/>
            <a:ext cx="2921001" cy="774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8" name="Line"/>
          <p:cNvSpPr/>
          <p:nvPr/>
        </p:nvSpPr>
        <p:spPr>
          <a:xfrm flipH="1" flipV="1">
            <a:off x="5473373" y="6586187"/>
            <a:ext cx="6886488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9" name="Circle"/>
          <p:cNvSpPr/>
          <p:nvPr/>
        </p:nvSpPr>
        <p:spPr>
          <a:xfrm>
            <a:off x="12253094" y="6443665"/>
            <a:ext cx="180451" cy="18045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实际应用时，应该用通带指标求截止频率。"/>
          <p:cNvSpPr txBox="1"/>
          <p:nvPr/>
        </p:nvSpPr>
        <p:spPr>
          <a:xfrm>
            <a:off x="261938" y="8954625"/>
            <a:ext cx="8468599" cy="50270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实际应用时，应该用通带指标求截止频率。</a:t>
            </a:r>
          </a:p>
        </p:txBody>
      </p:sp>
      <p:sp>
        <p:nvSpPr>
          <p:cNvPr id="561" name="3个点，通常只有两个点能正好满足（N必须为整数）"/>
          <p:cNvSpPr txBox="1"/>
          <p:nvPr/>
        </p:nvSpPr>
        <p:spPr>
          <a:xfrm>
            <a:off x="5605636" y="3929463"/>
            <a:ext cx="3854817" cy="12105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en-US" sz="2400" dirty="0" err="1"/>
              <a:t>通带与阻带截止频率点通常只有一个刚好满足</a:t>
            </a:r>
            <a:r>
              <a:rPr lang="zh-CN" altLang="en-US" sz="2400" dirty="0"/>
              <a:t>，另一个超额完成。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29CD4-FBBF-9B43-8C9F-3665254F69D5}"/>
              </a:ext>
            </a:extLst>
          </p:cNvPr>
          <p:cNvSpPr txBox="1"/>
          <p:nvPr/>
        </p:nvSpPr>
        <p:spPr>
          <a:xfrm>
            <a:off x="8116055" y="7396733"/>
            <a:ext cx="4395864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红色曲线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：由</a:t>
            </a:r>
            <a:r>
              <a:rPr kumimoji="0" lang="zh-CN" alt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通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带截止频率计算</a:t>
            </a: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4" name="Image" descr="Image">
            <a:extLst>
              <a:ext uri="{FF2B5EF4-FFF2-40B4-BE49-F238E27FC236}">
                <a16:creationId xmlns:a16="http://schemas.microsoft.com/office/drawing/2014/main" id="{18CEB87F-AB86-164C-B1C3-DE10FC022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6117" y="7449516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1FCDC76-8D2F-D845-ABE1-3224C28E6EAE}"/>
              </a:ext>
            </a:extLst>
          </p:cNvPr>
          <p:cNvSpPr txBox="1"/>
          <p:nvPr/>
        </p:nvSpPr>
        <p:spPr>
          <a:xfrm>
            <a:off x="8116055" y="7889091"/>
            <a:ext cx="4395864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CN" sz="2000" dirty="0"/>
              <a:t>蓝</a:t>
            </a:r>
            <a:r>
              <a:rPr kumimoji="0" lang="en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色曲线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：由</a:t>
            </a:r>
            <a:r>
              <a:rPr lang="zh-CN" altLang="en-CN" sz="2000" dirty="0"/>
              <a:t>阻带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截止频率计算</a:t>
            </a:r>
            <a:endParaRPr kumimoji="0" lang="en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6" name="Image" descr="Image">
            <a:extLst>
              <a:ext uri="{FF2B5EF4-FFF2-40B4-BE49-F238E27FC236}">
                <a16:creationId xmlns:a16="http://schemas.microsoft.com/office/drawing/2014/main" id="{EE763494-F1DF-F443-876A-CD23EFF66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8966" y="7929411"/>
            <a:ext cx="3429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7" name="4、求传输函数H(s)"/>
          <p:cNvSpPr txBox="1"/>
          <p:nvPr/>
        </p:nvSpPr>
        <p:spPr>
          <a:xfrm>
            <a:off x="153211" y="1036565"/>
            <a:ext cx="2902510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r>
              <a:t>4、求传输函数H(s)</a:t>
            </a:r>
          </a:p>
        </p:txBody>
      </p:sp>
      <p:sp>
        <p:nvSpPr>
          <p:cNvPr id="568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pic>
        <p:nvPicPr>
          <p:cNvPr id="5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72" y="1627493"/>
            <a:ext cx="3581401" cy="1092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0" name="幅度平方函数："/>
          <p:cNvSpPr txBox="1"/>
          <p:nvPr/>
        </p:nvSpPr>
        <p:spPr>
          <a:xfrm>
            <a:off x="153211" y="1720770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幅度平方函数：</a:t>
            </a:r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86" y="3105180"/>
            <a:ext cx="4013201" cy="1092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74" name="Group"/>
          <p:cNvGrpSpPr/>
          <p:nvPr/>
        </p:nvGrpSpPr>
        <p:grpSpPr>
          <a:xfrm>
            <a:off x="153211" y="3200292"/>
            <a:ext cx="1635055" cy="571501"/>
            <a:chOff x="0" y="0"/>
            <a:chExt cx="1635054" cy="571500"/>
          </a:xfrm>
        </p:grpSpPr>
        <p:sp>
          <p:nvSpPr>
            <p:cNvPr id="572" name="用s代换"/>
            <p:cNvSpPr txBox="1"/>
            <p:nvPr/>
          </p:nvSpPr>
          <p:spPr>
            <a:xfrm>
              <a:off x="0" y="0"/>
              <a:ext cx="1270000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用s代换</a:t>
              </a:r>
            </a:p>
          </p:txBody>
        </p:sp>
        <p:pic>
          <p:nvPicPr>
            <p:cNvPr id="573" name="Image" descr="Image"/>
            <p:cNvPicPr>
              <a:picLocks noChangeAspect="1"/>
            </p:cNvPicPr>
            <p:nvPr/>
          </p:nvPicPr>
          <p:blipFill>
            <a:blip r:embed="rId4"/>
            <a:srcRect l="55483"/>
            <a:stretch>
              <a:fillRect/>
            </a:stretch>
          </p:blipFill>
          <p:spPr>
            <a:xfrm>
              <a:off x="1205379" y="120649"/>
              <a:ext cx="429676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575" name="令分母为0，解得极点："/>
          <p:cNvSpPr txBox="1"/>
          <p:nvPr/>
        </p:nvSpPr>
        <p:spPr>
          <a:xfrm>
            <a:off x="153211" y="4418202"/>
            <a:ext cx="35998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令分母为0，解得极点：</a:t>
            </a:r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1" y="5147195"/>
            <a:ext cx="4851401" cy="457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8193" y="5218476"/>
            <a:ext cx="508001" cy="241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7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843" y="5218476"/>
            <a:ext cx="3124201" cy="292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9" name="例：N＝3"/>
          <p:cNvSpPr txBox="1"/>
          <p:nvPr/>
        </p:nvSpPr>
        <p:spPr>
          <a:xfrm>
            <a:off x="7635438" y="958699"/>
            <a:ext cx="152689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例：N＝3</a:t>
            </a:r>
          </a:p>
        </p:txBody>
      </p:sp>
      <p:grpSp>
        <p:nvGrpSpPr>
          <p:cNvPr id="597" name="Group"/>
          <p:cNvGrpSpPr/>
          <p:nvPr/>
        </p:nvGrpSpPr>
        <p:grpSpPr>
          <a:xfrm>
            <a:off x="7557462" y="1036565"/>
            <a:ext cx="5361597" cy="3992502"/>
            <a:chOff x="0" y="0"/>
            <a:chExt cx="5361595" cy="3992500"/>
          </a:xfrm>
        </p:grpSpPr>
        <p:sp>
          <p:nvSpPr>
            <p:cNvPr id="580" name="Line"/>
            <p:cNvSpPr/>
            <p:nvPr/>
          </p:nvSpPr>
          <p:spPr>
            <a:xfrm>
              <a:off x="1210888" y="2129574"/>
              <a:ext cx="4150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 flipV="1">
              <a:off x="3286243" y="0"/>
              <a:ext cx="1" cy="39925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2" name="Circle"/>
            <p:cNvSpPr/>
            <p:nvPr/>
          </p:nvSpPr>
          <p:spPr>
            <a:xfrm>
              <a:off x="1890904" y="730816"/>
              <a:ext cx="2790677" cy="2797517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Triangle"/>
            <p:cNvSpPr/>
            <p:nvPr/>
          </p:nvSpPr>
          <p:spPr>
            <a:xfrm>
              <a:off x="2448398" y="706777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Triangle"/>
            <p:cNvSpPr/>
            <p:nvPr/>
          </p:nvSpPr>
          <p:spPr>
            <a:xfrm>
              <a:off x="2448398" y="3160814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Triangle"/>
            <p:cNvSpPr/>
            <p:nvPr/>
          </p:nvSpPr>
          <p:spPr>
            <a:xfrm>
              <a:off x="1734927" y="1950628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Triangle"/>
            <p:cNvSpPr/>
            <p:nvPr/>
          </p:nvSpPr>
          <p:spPr>
            <a:xfrm>
              <a:off x="3836878" y="706777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Triangle"/>
            <p:cNvSpPr/>
            <p:nvPr/>
          </p:nvSpPr>
          <p:spPr>
            <a:xfrm>
              <a:off x="4550350" y="1950628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Triangle"/>
            <p:cNvSpPr/>
            <p:nvPr/>
          </p:nvSpPr>
          <p:spPr>
            <a:xfrm>
              <a:off x="3836878" y="3160814"/>
              <a:ext cx="287209" cy="29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2613142" y="920497"/>
              <a:ext cx="684537" cy="12066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590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528977"/>
              <a:ext cx="2374900" cy="431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1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1403" y="1816616"/>
              <a:ext cx="2667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2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08200" y="3514866"/>
              <a:ext cx="266700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3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3441" y="3555815"/>
              <a:ext cx="2667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64381" y="1888300"/>
              <a:ext cx="2667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5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97584" y="744877"/>
              <a:ext cx="2667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596" name="Image" descr="Image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18860" y="1381345"/>
              <a:ext cx="3429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600" name="Group"/>
          <p:cNvGrpSpPr/>
          <p:nvPr/>
        </p:nvGrpSpPr>
        <p:grpSpPr>
          <a:xfrm>
            <a:off x="666265" y="5864964"/>
            <a:ext cx="6039843" cy="571501"/>
            <a:chOff x="0" y="-38099"/>
            <a:chExt cx="6039842" cy="571500"/>
          </a:xfrm>
        </p:grpSpPr>
        <p:sp>
          <p:nvSpPr>
            <p:cNvPr id="598" name="2N 个极点等间隔分布在半径为     的圆上"/>
            <p:cNvSpPr txBox="1"/>
            <p:nvPr/>
          </p:nvSpPr>
          <p:spPr>
            <a:xfrm>
              <a:off x="0" y="-38100"/>
              <a:ext cx="60398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2N </a:t>
              </a:r>
              <a:r>
                <a:rPr dirty="0" err="1"/>
                <a:t>个极点等间隔分布在半径为</a:t>
              </a:r>
              <a:r>
                <a:rPr dirty="0"/>
                <a:t>     </a:t>
              </a:r>
              <a:r>
                <a:rPr dirty="0" err="1"/>
                <a:t>的圆上</a:t>
              </a:r>
              <a:endParaRPr dirty="0"/>
            </a:p>
          </p:txBody>
        </p:sp>
        <p:pic>
          <p:nvPicPr>
            <p:cNvPr id="599" name="Image" descr="Image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14717" y="95249"/>
              <a:ext cx="3429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601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8918" y="5229745"/>
            <a:ext cx="1600201" cy="292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2" name="将左半平面的一半极点分配给H(s)"/>
          <p:cNvSpPr txBox="1"/>
          <p:nvPr/>
        </p:nvSpPr>
        <p:spPr>
          <a:xfrm>
            <a:off x="222107" y="6516110"/>
            <a:ext cx="5030379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将左半平面的一半极点分配给H(s)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471" y="7449759"/>
            <a:ext cx="8077201" cy="1231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07" name="Group"/>
          <p:cNvGrpSpPr/>
          <p:nvPr/>
        </p:nvGrpSpPr>
        <p:grpSpPr>
          <a:xfrm>
            <a:off x="222107" y="8899239"/>
            <a:ext cx="7272607" cy="571501"/>
            <a:chOff x="0" y="-38099"/>
            <a:chExt cx="7272606" cy="571500"/>
          </a:xfrm>
        </p:grpSpPr>
        <p:sp>
          <p:nvSpPr>
            <p:cNvPr id="604" name="增益常数      ，零频校正："/>
            <p:cNvSpPr txBox="1"/>
            <p:nvPr/>
          </p:nvSpPr>
          <p:spPr>
            <a:xfrm>
              <a:off x="0" y="-38100"/>
              <a:ext cx="396674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增益常数      ，零频校正：</a:t>
              </a:r>
            </a:p>
          </p:txBody>
        </p:sp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81706" y="104585"/>
              <a:ext cx="3390901" cy="3556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06" name="Image" descr="Image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67471" y="133918"/>
              <a:ext cx="393701" cy="292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1" animBg="1" advAuto="0"/>
      <p:bldP spid="597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第4章 IIR数字滤波器设计与实现"/>
          <p:cNvSpPr txBox="1">
            <a:spLocks noGrp="1"/>
          </p:cNvSpPr>
          <p:nvPr>
            <p:ph type="title"/>
          </p:nvPr>
        </p:nvSpPr>
        <p:spPr>
          <a:xfrm>
            <a:off x="952500" y="133736"/>
            <a:ext cx="11099800" cy="15257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9580">
              <a:defRPr sz="6160"/>
            </a:lvl1pPr>
          </a:lstStyle>
          <a:p>
            <a:r>
              <a:rPr dirty="0"/>
              <a:t>第4章 </a:t>
            </a:r>
            <a:r>
              <a:rPr dirty="0" err="1"/>
              <a:t>IIR数字滤波器设计与实现</a:t>
            </a:r>
            <a:endParaRPr dirty="0"/>
          </a:p>
        </p:txBody>
      </p:sp>
      <p:sp>
        <p:nvSpPr>
          <p:cNvPr id="126" name="4.1 概述…"/>
          <p:cNvSpPr txBox="1"/>
          <p:nvPr/>
        </p:nvSpPr>
        <p:spPr>
          <a:xfrm>
            <a:off x="1120060" y="1431347"/>
            <a:ext cx="8878368" cy="835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dirty="0"/>
              <a:t>4.1 </a:t>
            </a:r>
            <a:r>
              <a:rPr dirty="0" err="1"/>
              <a:t>概述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4.2 </a:t>
            </a:r>
            <a:r>
              <a:rPr dirty="0" err="1"/>
              <a:t>模拟滤波器设计</a:t>
            </a:r>
            <a:endParaRPr dirty="0"/>
          </a:p>
          <a:p>
            <a:pPr algn="l">
              <a:lnSpc>
                <a:spcPct val="150000"/>
              </a:lnSpc>
              <a:defRPr>
                <a:solidFill>
                  <a:srgbClr val="A6AAA9"/>
                </a:solidFill>
              </a:defRPr>
            </a:pPr>
            <a:r>
              <a:rPr dirty="0"/>
              <a:t>4.3 </a:t>
            </a:r>
            <a:r>
              <a:rPr dirty="0" err="1"/>
              <a:t>模拟滤波器数字仿真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4.4 </a:t>
            </a:r>
            <a:r>
              <a:rPr dirty="0" err="1"/>
              <a:t>冲激响应不变法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4.5 </a:t>
            </a:r>
            <a:r>
              <a:rPr dirty="0" err="1"/>
              <a:t>双线性变换法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4.6 </a:t>
            </a:r>
            <a:r>
              <a:rPr dirty="0" err="1"/>
              <a:t>高通、带通和带阻IIR数字滤波器的设计</a:t>
            </a:r>
            <a:endParaRPr dirty="0"/>
          </a:p>
          <a:p>
            <a:pPr algn="l">
              <a:lnSpc>
                <a:spcPct val="150000"/>
              </a:lnSpc>
              <a:defRPr>
                <a:solidFill>
                  <a:srgbClr val="A6AAA9"/>
                </a:solidFill>
              </a:defRPr>
            </a:pPr>
            <a:r>
              <a:rPr dirty="0"/>
              <a:t>4.7 </a:t>
            </a:r>
            <a:r>
              <a:rPr dirty="0" err="1"/>
              <a:t>IIR数字滤波器的计算机辅助设计</a:t>
            </a:r>
            <a:endParaRPr dirty="0"/>
          </a:p>
          <a:p>
            <a:pPr algn="l">
              <a:lnSpc>
                <a:spcPct val="150000"/>
              </a:lnSpc>
            </a:pPr>
            <a:r>
              <a:rPr dirty="0"/>
              <a:t>4.8 </a:t>
            </a:r>
            <a:r>
              <a:rPr dirty="0" err="1"/>
              <a:t>IIR数字滤波器的实现结构</a:t>
            </a:r>
            <a:endParaRPr dirty="0"/>
          </a:p>
          <a:p>
            <a:pPr algn="l">
              <a:lnSpc>
                <a:spcPct val="150000"/>
              </a:lnSpc>
              <a:defRPr>
                <a:solidFill>
                  <a:srgbClr val="A6AAA9"/>
                </a:solidFill>
              </a:defRPr>
            </a:pPr>
            <a:r>
              <a:rPr dirty="0"/>
              <a:t>4.9 </a:t>
            </a:r>
            <a:r>
              <a:rPr dirty="0" err="1"/>
              <a:t>IIR数字滤波器的应用</a:t>
            </a:r>
            <a:endParaRPr dirty="0"/>
          </a:p>
        </p:txBody>
      </p:sp>
      <p:grpSp>
        <p:nvGrpSpPr>
          <p:cNvPr id="134" name="Group"/>
          <p:cNvGrpSpPr/>
          <p:nvPr/>
        </p:nvGrpSpPr>
        <p:grpSpPr>
          <a:xfrm>
            <a:off x="10735974" y="2309547"/>
            <a:ext cx="2019301" cy="6232230"/>
            <a:chOff x="0" y="-75564"/>
            <a:chExt cx="2019300" cy="6232229"/>
          </a:xfrm>
        </p:grpSpPr>
        <p:sp>
          <p:nvSpPr>
            <p:cNvPr id="127" name="模拟滤波器"/>
            <p:cNvSpPr txBox="1"/>
            <p:nvPr/>
          </p:nvSpPr>
          <p:spPr>
            <a:xfrm>
              <a:off x="-1" y="-75565"/>
              <a:ext cx="2019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0433FF"/>
                  </a:solidFill>
                </a:defRPr>
              </a:lvl1pPr>
            </a:lstStyle>
            <a:p>
              <a:r>
                <a:t>模拟滤波器</a:t>
              </a:r>
            </a:p>
          </p:txBody>
        </p:sp>
        <p:sp>
          <p:nvSpPr>
            <p:cNvPr id="128" name="数字滤波器"/>
            <p:cNvSpPr txBox="1"/>
            <p:nvPr/>
          </p:nvSpPr>
          <p:spPr>
            <a:xfrm>
              <a:off x="-1" y="2099816"/>
              <a:ext cx="2019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0433FF"/>
                  </a:solidFill>
                </a:defRPr>
              </a:lvl1pPr>
            </a:lstStyle>
            <a:p>
              <a:r>
                <a:t>数字滤波器</a:t>
              </a:r>
            </a:p>
          </p:txBody>
        </p:sp>
        <p:sp>
          <p:nvSpPr>
            <p:cNvPr id="129" name="滤波器变换"/>
            <p:cNvSpPr txBox="1"/>
            <p:nvPr/>
          </p:nvSpPr>
          <p:spPr>
            <a:xfrm>
              <a:off x="-1" y="3714255"/>
              <a:ext cx="2019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0433FF"/>
                  </a:solidFill>
                </a:defRPr>
              </a:lvl1pPr>
            </a:lstStyle>
            <a:p>
              <a:r>
                <a:t>滤波器变换</a:t>
              </a:r>
            </a:p>
          </p:txBody>
        </p:sp>
        <p:sp>
          <p:nvSpPr>
            <p:cNvPr id="130" name="滤波器实现"/>
            <p:cNvSpPr txBox="1"/>
            <p:nvPr/>
          </p:nvSpPr>
          <p:spPr>
            <a:xfrm>
              <a:off x="-1" y="5521664"/>
              <a:ext cx="2019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0433FF"/>
                  </a:solidFill>
                </a:defRPr>
              </a:lvl1pPr>
            </a:lstStyle>
            <a:p>
              <a:r>
                <a:t>滤波器实现</a:t>
              </a:r>
            </a:p>
          </p:txBody>
        </p:sp>
        <p:sp>
          <p:nvSpPr>
            <p:cNvPr id="131" name="Line"/>
            <p:cNvSpPr/>
            <p:nvPr/>
          </p:nvSpPr>
          <p:spPr>
            <a:xfrm flipH="1">
              <a:off x="1009649" y="566758"/>
              <a:ext cx="2" cy="1525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2" name="Line"/>
            <p:cNvSpPr/>
            <p:nvPr/>
          </p:nvSpPr>
          <p:spPr>
            <a:xfrm flipH="1">
              <a:off x="1009649" y="2742139"/>
              <a:ext cx="1" cy="9647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3" name="Line"/>
            <p:cNvSpPr/>
            <p:nvPr/>
          </p:nvSpPr>
          <p:spPr>
            <a:xfrm flipH="1">
              <a:off x="1009649" y="4453063"/>
              <a:ext cx="1" cy="964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0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611" name="归一化传输函数H(p)"/>
          <p:cNvSpPr txBox="1"/>
          <p:nvPr/>
        </p:nvSpPr>
        <p:spPr>
          <a:xfrm>
            <a:off x="153211" y="1092978"/>
            <a:ext cx="9880284" cy="50270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归一化传输函数H</a:t>
            </a:r>
            <a:r>
              <a:rPr dirty="0"/>
              <a:t>(p)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9" y="1834101"/>
            <a:ext cx="3365501" cy="66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05" y="2009724"/>
            <a:ext cx="4089401" cy="304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4" y="4335896"/>
            <a:ext cx="8077201" cy="1231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17" name="Group"/>
          <p:cNvGrpSpPr/>
          <p:nvPr/>
        </p:nvGrpSpPr>
        <p:grpSpPr>
          <a:xfrm>
            <a:off x="153211" y="2740323"/>
            <a:ext cx="6059222" cy="571501"/>
            <a:chOff x="0" y="0"/>
            <a:chExt cx="6059220" cy="571500"/>
          </a:xfrm>
        </p:grpSpPr>
        <p:sp>
          <p:nvSpPr>
            <p:cNvPr id="615" name="查表确定各     值，第159页，表4.2（a）"/>
            <p:cNvSpPr txBox="1"/>
            <p:nvPr/>
          </p:nvSpPr>
          <p:spPr>
            <a:xfrm>
              <a:off x="0" y="0"/>
              <a:ext cx="6059221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查表确定各</a:t>
              </a:r>
              <a:r>
                <a:rPr dirty="0"/>
                <a:t>     值，第159页，表4.2（a）</a:t>
              </a:r>
            </a:p>
          </p:txBody>
        </p:sp>
        <p:pic>
          <p:nvPicPr>
            <p:cNvPr id="61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6417" y="137112"/>
              <a:ext cx="3175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18" name="将左半平面的一半极点分配给H(p)"/>
          <p:cNvSpPr txBox="1"/>
          <p:nvPr/>
        </p:nvSpPr>
        <p:spPr>
          <a:xfrm>
            <a:off x="265827" y="3444149"/>
            <a:ext cx="5048920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将左半平面的一半极点分配给H(p)</a:t>
            </a:r>
          </a:p>
        </p:txBody>
      </p:sp>
      <p:grpSp>
        <p:nvGrpSpPr>
          <p:cNvPr id="621" name="Group"/>
          <p:cNvGrpSpPr/>
          <p:nvPr/>
        </p:nvGrpSpPr>
        <p:grpSpPr>
          <a:xfrm>
            <a:off x="262409" y="5613082"/>
            <a:ext cx="4795454" cy="571501"/>
            <a:chOff x="0" y="-68452"/>
            <a:chExt cx="4795453" cy="571500"/>
          </a:xfrm>
        </p:grpSpPr>
        <p:sp>
          <p:nvSpPr>
            <p:cNvPr id="619" name="归一化低通原型传输函数"/>
            <p:cNvSpPr txBox="1"/>
            <p:nvPr/>
          </p:nvSpPr>
          <p:spPr>
            <a:xfrm>
              <a:off x="0" y="-68453"/>
              <a:ext cx="37465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 err="1"/>
                <a:t>归一化低通原型传输函数</a:t>
              </a:r>
              <a:endParaRPr dirty="0"/>
            </a:p>
          </p:txBody>
        </p:sp>
        <p:pic>
          <p:nvPicPr>
            <p:cNvPr id="62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2953" y="65435"/>
              <a:ext cx="9525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62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50" y="5746970"/>
            <a:ext cx="1765300" cy="292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23" name="why?"/>
          <p:cNvSpPr txBox="1"/>
          <p:nvPr/>
        </p:nvSpPr>
        <p:spPr>
          <a:xfrm>
            <a:off x="7599396" y="5651182"/>
            <a:ext cx="866496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why?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59" y="6375768"/>
            <a:ext cx="6769101" cy="457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27" name="Group"/>
          <p:cNvGrpSpPr/>
          <p:nvPr/>
        </p:nvGrpSpPr>
        <p:grpSpPr>
          <a:xfrm>
            <a:off x="153211" y="7640941"/>
            <a:ext cx="2298244" cy="571501"/>
            <a:chOff x="0" y="0"/>
            <a:chExt cx="2298242" cy="571500"/>
          </a:xfrm>
        </p:grpSpPr>
        <p:sp>
          <p:nvSpPr>
            <p:cNvPr id="625" name="当             时，"/>
            <p:cNvSpPr txBox="1"/>
            <p:nvPr/>
          </p:nvSpPr>
          <p:spPr>
            <a:xfrm>
              <a:off x="0" y="0"/>
              <a:ext cx="2298243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当             时，</a:t>
              </a:r>
            </a:p>
          </p:txBody>
        </p:sp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5177" y="116944"/>
              <a:ext cx="9525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28" name="(1)确定N，查表得到归一化传输函数"/>
          <p:cNvSpPr txBox="1"/>
          <p:nvPr/>
        </p:nvSpPr>
        <p:spPr>
          <a:xfrm>
            <a:off x="2244023" y="7640941"/>
            <a:ext cx="10607565" cy="50270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(1)</a:t>
            </a:r>
            <a:r>
              <a:rPr dirty="0" err="1"/>
              <a:t>确定N，查表得到归一化传输函数</a:t>
            </a:r>
            <a:r>
              <a:rPr lang="zh-CN" altLang="en-US" dirty="0"/>
              <a:t>（频率归一化后，极点仅与</a:t>
            </a:r>
            <a:r>
              <a:rPr lang="en-US" altLang="zh-CN" dirty="0"/>
              <a:t>N</a:t>
            </a:r>
            <a:r>
              <a:rPr lang="zh-CN" altLang="en-US" dirty="0"/>
              <a:t>相关）</a:t>
            </a:r>
            <a:endParaRPr dirty="0"/>
          </a:p>
        </p:txBody>
      </p:sp>
      <p:grpSp>
        <p:nvGrpSpPr>
          <p:cNvPr id="631" name="Group"/>
          <p:cNvGrpSpPr/>
          <p:nvPr/>
        </p:nvGrpSpPr>
        <p:grpSpPr>
          <a:xfrm>
            <a:off x="2244024" y="8315414"/>
            <a:ext cx="4976166" cy="660401"/>
            <a:chOff x="0" y="0"/>
            <a:chExt cx="4976164" cy="660400"/>
          </a:xfrm>
        </p:grpSpPr>
        <p:sp>
          <p:nvSpPr>
            <p:cNvPr id="629" name="(2)用             进行代换，求出H(s)"/>
            <p:cNvSpPr txBox="1"/>
            <p:nvPr/>
          </p:nvSpPr>
          <p:spPr>
            <a:xfrm>
              <a:off x="0" y="0"/>
              <a:ext cx="4976165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(2)用             进行代换，求出H(s)</a:t>
              </a:r>
            </a:p>
          </p:txBody>
        </p:sp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052" y="0"/>
              <a:ext cx="1016001" cy="6604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635" name="Group"/>
          <p:cNvGrpSpPr/>
          <p:nvPr/>
        </p:nvGrpSpPr>
        <p:grpSpPr>
          <a:xfrm>
            <a:off x="2244024" y="9055513"/>
            <a:ext cx="6811426" cy="573814"/>
            <a:chOff x="0" y="0"/>
            <a:chExt cx="6811424" cy="573813"/>
          </a:xfrm>
        </p:grpSpPr>
        <p:sp>
          <p:nvSpPr>
            <p:cNvPr id="632" name="(3)根据"/>
            <p:cNvSpPr txBox="1"/>
            <p:nvPr/>
          </p:nvSpPr>
          <p:spPr>
            <a:xfrm>
              <a:off x="0" y="2313"/>
              <a:ext cx="1178205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(3)根据</a:t>
              </a:r>
            </a:p>
          </p:txBody>
        </p:sp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51614" y="99475"/>
              <a:ext cx="3390901" cy="3556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34" name="求出增益常数"/>
            <p:cNvSpPr txBox="1"/>
            <p:nvPr/>
          </p:nvSpPr>
          <p:spPr>
            <a:xfrm>
              <a:off x="4715924" y="0"/>
              <a:ext cx="2095501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求出增益常数</a:t>
              </a:r>
              <a:endParaRPr dirty="0"/>
            </a:p>
          </p:txBody>
        </p:sp>
      </p:grpSp>
      <p:sp>
        <p:nvSpPr>
          <p:cNvPr id="636" name="也可直接查表得H(p)分母多项式"/>
          <p:cNvSpPr txBox="1"/>
          <p:nvPr/>
        </p:nvSpPr>
        <p:spPr>
          <a:xfrm>
            <a:off x="300776" y="6951205"/>
            <a:ext cx="4718720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也可直接查表得H(p)分母多项式</a:t>
            </a:r>
          </a:p>
        </p:txBody>
      </p:sp>
      <p:sp>
        <p:nvSpPr>
          <p:cNvPr id="637" name="根据实现结构确定表达式（4.8）"/>
          <p:cNvSpPr txBox="1"/>
          <p:nvPr/>
        </p:nvSpPr>
        <p:spPr>
          <a:xfrm>
            <a:off x="5167571" y="6951205"/>
            <a:ext cx="4865924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根据实现结构确定表达式（4.8）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asted-image-small.png" descr="pasted-image-small.png"/>
          <p:cNvPicPr>
            <a:picLocks noChangeAspect="1"/>
          </p:cNvPicPr>
          <p:nvPr/>
        </p:nvPicPr>
        <p:blipFill>
          <a:blip r:embed="rId2"/>
          <a:srcRect b="2029"/>
          <a:stretch>
            <a:fillRect/>
          </a:stretch>
        </p:blipFill>
        <p:spPr>
          <a:xfrm rot="5400000">
            <a:off x="2693644" y="-555645"/>
            <a:ext cx="7617669" cy="128927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0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642" name="Oval"/>
          <p:cNvSpPr/>
          <p:nvPr/>
        </p:nvSpPr>
        <p:spPr>
          <a:xfrm>
            <a:off x="518505" y="2911160"/>
            <a:ext cx="24621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N"/>
          <p:cNvSpPr txBox="1"/>
          <p:nvPr/>
        </p:nvSpPr>
        <p:spPr>
          <a:xfrm>
            <a:off x="419412" y="1281273"/>
            <a:ext cx="44440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644" name="Line"/>
          <p:cNvSpPr/>
          <p:nvPr/>
        </p:nvSpPr>
        <p:spPr>
          <a:xfrm flipH="1">
            <a:off x="649174" y="1919992"/>
            <a:ext cx="1" cy="98744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81" y="6634076"/>
            <a:ext cx="5301207" cy="2956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46" name="Line"/>
          <p:cNvSpPr/>
          <p:nvPr/>
        </p:nvSpPr>
        <p:spPr>
          <a:xfrm>
            <a:off x="1715263" y="6942603"/>
            <a:ext cx="350682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Oval"/>
          <p:cNvSpPr/>
          <p:nvPr/>
        </p:nvSpPr>
        <p:spPr>
          <a:xfrm>
            <a:off x="1837841" y="2911160"/>
            <a:ext cx="61098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Oval"/>
          <p:cNvSpPr/>
          <p:nvPr/>
        </p:nvSpPr>
        <p:spPr>
          <a:xfrm>
            <a:off x="4491116" y="2873060"/>
            <a:ext cx="61098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Oval"/>
          <p:cNvSpPr/>
          <p:nvPr/>
        </p:nvSpPr>
        <p:spPr>
          <a:xfrm>
            <a:off x="7144391" y="2873060"/>
            <a:ext cx="61098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Oval"/>
          <p:cNvSpPr/>
          <p:nvPr/>
        </p:nvSpPr>
        <p:spPr>
          <a:xfrm>
            <a:off x="9797667" y="2873060"/>
            <a:ext cx="610983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Oval"/>
          <p:cNvSpPr/>
          <p:nvPr/>
        </p:nvSpPr>
        <p:spPr>
          <a:xfrm>
            <a:off x="11846432" y="2873060"/>
            <a:ext cx="61098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118" y="2543135"/>
            <a:ext cx="863601" cy="21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870" y="2504778"/>
            <a:ext cx="1193801" cy="21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907" y="2486696"/>
            <a:ext cx="1206501" cy="21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115" y="2485819"/>
            <a:ext cx="1206501" cy="21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0032" y="2510915"/>
            <a:ext cx="1206501" cy="215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7" name="Oval"/>
          <p:cNvSpPr/>
          <p:nvPr/>
        </p:nvSpPr>
        <p:spPr>
          <a:xfrm>
            <a:off x="543905" y="7035993"/>
            <a:ext cx="24621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P159表4.2纠错"/>
          <p:cNvSpPr txBox="1"/>
          <p:nvPr/>
        </p:nvSpPr>
        <p:spPr>
          <a:xfrm>
            <a:off x="9393178" y="849212"/>
            <a:ext cx="3163368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P159表4.2纠错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pic>
        <p:nvPicPr>
          <p:cNvPr id="662" name="pasted-image-small.png" descr="pasted-image-small.png"/>
          <p:cNvPicPr>
            <a:picLocks noChangeAspect="1"/>
          </p:cNvPicPr>
          <p:nvPr/>
        </p:nvPicPr>
        <p:blipFill>
          <a:blip r:embed="rId2"/>
          <a:srcRect t="468" b="1724"/>
          <a:stretch>
            <a:fillRect/>
          </a:stretch>
        </p:blipFill>
        <p:spPr>
          <a:xfrm rot="5400000">
            <a:off x="3371596" y="-1004784"/>
            <a:ext cx="6261560" cy="129973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3" name="Oval"/>
          <p:cNvSpPr/>
          <p:nvPr/>
        </p:nvSpPr>
        <p:spPr>
          <a:xfrm>
            <a:off x="518505" y="2911160"/>
            <a:ext cx="24621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N"/>
          <p:cNvSpPr txBox="1"/>
          <p:nvPr/>
        </p:nvSpPr>
        <p:spPr>
          <a:xfrm>
            <a:off x="419412" y="1281273"/>
            <a:ext cx="44440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665" name="Line"/>
          <p:cNvSpPr/>
          <p:nvPr/>
        </p:nvSpPr>
        <p:spPr>
          <a:xfrm flipH="1">
            <a:off x="649174" y="1919992"/>
            <a:ext cx="1" cy="98744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8" y="2530609"/>
            <a:ext cx="5458466" cy="304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7" name="Line"/>
          <p:cNvSpPr/>
          <p:nvPr/>
        </p:nvSpPr>
        <p:spPr>
          <a:xfrm>
            <a:off x="1701236" y="2818522"/>
            <a:ext cx="350682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Oval"/>
          <p:cNvSpPr/>
          <p:nvPr/>
        </p:nvSpPr>
        <p:spPr>
          <a:xfrm>
            <a:off x="518505" y="4818898"/>
            <a:ext cx="246214" cy="3161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P159表4.2纠错"/>
          <p:cNvSpPr txBox="1"/>
          <p:nvPr/>
        </p:nvSpPr>
        <p:spPr>
          <a:xfrm>
            <a:off x="9393178" y="849212"/>
            <a:ext cx="3163368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P159表4.2纠错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sp>
        <p:nvSpPr>
          <p:cNvPr id="673" name="例4.2 设计一个巴特沃思低通滤波器"/>
          <p:cNvSpPr txBox="1"/>
          <p:nvPr/>
        </p:nvSpPr>
        <p:spPr>
          <a:xfrm>
            <a:off x="95731" y="899166"/>
            <a:ext cx="488989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例4.2 设计一个巴特沃思低通滤波器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47" y="1051566"/>
            <a:ext cx="65278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5" name="解："/>
          <p:cNvSpPr txBox="1"/>
          <p:nvPr/>
        </p:nvSpPr>
        <p:spPr>
          <a:xfrm>
            <a:off x="95731" y="1362825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解：</a:t>
            </a:r>
          </a:p>
        </p:txBody>
      </p:sp>
      <p:sp>
        <p:nvSpPr>
          <p:cNvPr id="676" name="4、求传输函数（查表4.2（b））"/>
          <p:cNvSpPr txBox="1"/>
          <p:nvPr/>
        </p:nvSpPr>
        <p:spPr>
          <a:xfrm>
            <a:off x="109759" y="5818817"/>
            <a:ext cx="4534645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4、求传输函数（查表4.2（b））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95731" y="2115177"/>
            <a:ext cx="8310507" cy="952501"/>
            <a:chOff x="0" y="0"/>
            <a:chExt cx="8310505" cy="952500"/>
          </a:xfrm>
        </p:grpSpPr>
        <p:sp>
          <p:nvSpPr>
            <p:cNvPr id="677" name="1、求N"/>
            <p:cNvSpPr txBox="1"/>
            <p:nvPr/>
          </p:nvSpPr>
          <p:spPr>
            <a:xfrm>
              <a:off x="0" y="215900"/>
              <a:ext cx="111353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1、求N</a:t>
              </a:r>
            </a:p>
          </p:txBody>
        </p:sp>
        <p:pic>
          <p:nvPicPr>
            <p:cNvPr id="67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505" y="0"/>
              <a:ext cx="6858001" cy="9525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80" name="取N = 5"/>
          <p:cNvSpPr txBox="1"/>
          <p:nvPr/>
        </p:nvSpPr>
        <p:spPr>
          <a:xfrm>
            <a:off x="1490771" y="3351533"/>
            <a:ext cx="115609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取N = 5</a:t>
            </a:r>
          </a:p>
        </p:txBody>
      </p:sp>
      <p:grpSp>
        <p:nvGrpSpPr>
          <p:cNvPr id="685" name="Group"/>
          <p:cNvGrpSpPr/>
          <p:nvPr/>
        </p:nvGrpSpPr>
        <p:grpSpPr>
          <a:xfrm>
            <a:off x="109759" y="4214182"/>
            <a:ext cx="4900047" cy="520701"/>
            <a:chOff x="0" y="-25399"/>
            <a:chExt cx="4900046" cy="520700"/>
          </a:xfrm>
        </p:grpSpPr>
        <p:grpSp>
          <p:nvGrpSpPr>
            <p:cNvPr id="683" name="Group"/>
            <p:cNvGrpSpPr/>
            <p:nvPr/>
          </p:nvGrpSpPr>
          <p:grpSpPr>
            <a:xfrm>
              <a:off x="0" y="-25400"/>
              <a:ext cx="3037852" cy="520701"/>
              <a:chOff x="0" y="-25399"/>
              <a:chExt cx="3037851" cy="520700"/>
            </a:xfrm>
          </p:grpSpPr>
          <p:sp>
            <p:nvSpPr>
              <p:cNvPr id="681" name="2、求3dB截止频率"/>
              <p:cNvSpPr txBox="1"/>
              <p:nvPr/>
            </p:nvSpPr>
            <p:spPr>
              <a:xfrm>
                <a:off x="0" y="-25400"/>
                <a:ext cx="2654945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 algn="l" defTabSz="457200">
                  <a:defRPr sz="2400">
                    <a:solidFill>
                      <a:srgbClr val="0433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2、求3dB截止频率</a:t>
                </a:r>
              </a:p>
            </p:txBody>
          </p:sp>
          <p:pic>
            <p:nvPicPr>
              <p:cNvPr id="682" name="Image" descr="Image"/>
              <p:cNvPicPr>
                <a:picLocks noChangeAspect="1"/>
              </p:cNvPicPr>
              <p:nvPr/>
            </p:nvPicPr>
            <p:blipFill>
              <a:blip r:embed="rId2"/>
              <a:srcRect r="94541"/>
              <a:stretch>
                <a:fillRect/>
              </a:stretch>
            </p:blipFill>
            <p:spPr>
              <a:xfrm>
                <a:off x="2681542" y="139700"/>
                <a:ext cx="356310" cy="3175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684" name="(本题不需要)"/>
            <p:cNvSpPr txBox="1"/>
            <p:nvPr/>
          </p:nvSpPr>
          <p:spPr>
            <a:xfrm>
              <a:off x="3058744" y="-25400"/>
              <a:ext cx="184130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(本题不需要)</a:t>
              </a: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09759" y="4953000"/>
            <a:ext cx="6457734" cy="812800"/>
            <a:chOff x="0" y="0"/>
            <a:chExt cx="6457733" cy="812800"/>
          </a:xfrm>
        </p:grpSpPr>
        <p:sp>
          <p:nvSpPr>
            <p:cNvPr id="686" name="3、求幅度平方函数"/>
            <p:cNvSpPr txBox="1"/>
            <p:nvPr/>
          </p:nvSpPr>
          <p:spPr>
            <a:xfrm>
              <a:off x="0" y="30777"/>
              <a:ext cx="272221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3、求幅度平方函数</a:t>
              </a:r>
            </a:p>
          </p:txBody>
        </p:sp>
        <p:pic>
          <p:nvPicPr>
            <p:cNvPr id="68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7933" y="0"/>
              <a:ext cx="3479801" cy="8128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6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48" y="6489020"/>
            <a:ext cx="10223501" cy="698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70" y="7695508"/>
            <a:ext cx="2806701" cy="36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657" y="8253700"/>
            <a:ext cx="11854034" cy="677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96" name="Group"/>
          <p:cNvGrpSpPr/>
          <p:nvPr/>
        </p:nvGrpSpPr>
        <p:grpSpPr>
          <a:xfrm>
            <a:off x="391061" y="9154157"/>
            <a:ext cx="4652100" cy="520701"/>
            <a:chOff x="0" y="-55371"/>
            <a:chExt cx="4652098" cy="520700"/>
          </a:xfrm>
        </p:grpSpPr>
        <p:pic>
          <p:nvPicPr>
            <p:cNvPr id="692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858" y="46228"/>
              <a:ext cx="17018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693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4998" y="71628"/>
              <a:ext cx="927101" cy="2667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94" name="因为"/>
            <p:cNvSpPr txBox="1"/>
            <p:nvPr/>
          </p:nvSpPr>
          <p:spPr>
            <a:xfrm>
              <a:off x="0" y="-55372"/>
              <a:ext cx="72390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因为</a:t>
              </a:r>
            </a:p>
          </p:txBody>
        </p:sp>
        <p:sp>
          <p:nvSpPr>
            <p:cNvPr id="695" name="所以"/>
            <p:cNvSpPr txBox="1"/>
            <p:nvPr/>
          </p:nvSpPr>
          <p:spPr>
            <a:xfrm>
              <a:off x="2898139" y="-55372"/>
              <a:ext cx="723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所以</a:t>
              </a:r>
            </a:p>
          </p:txBody>
        </p:sp>
      </p:grpSp>
      <p:pic>
        <p:nvPicPr>
          <p:cNvPr id="69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034" y="1497982"/>
            <a:ext cx="20447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1" animBg="1" advAuto="0"/>
      <p:bldP spid="676" grpId="7" animBg="1" advAuto="0"/>
      <p:bldP spid="679" grpId="3" animBg="1" advAuto="0"/>
      <p:bldP spid="680" grpId="4" animBg="1" advAuto="0"/>
      <p:bldP spid="685" grpId="5" animBg="1" advAuto="0"/>
      <p:bldP spid="688" grpId="6" animBg="1" advAuto="0"/>
      <p:bldP spid="689" grpId="8" animBg="1" advAuto="0"/>
      <p:bldP spid="690" grpId="9" animBg="1" advAuto="0"/>
      <p:bldP spid="691" grpId="10" animBg="1" advAuto="0"/>
      <p:bldP spid="696" grpId="11" animBg="1" advAuto="0"/>
      <p:bldP spid="697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4.2.2 巴特沃斯（Butterworth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4.2.2 巴特沃斯（Butterworth）滤波器</a:t>
            </a:r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/>
          <a:srcRect r="49131"/>
          <a:stretch>
            <a:fillRect/>
          </a:stretch>
        </p:blipFill>
        <p:spPr>
          <a:xfrm>
            <a:off x="1442160" y="2104153"/>
            <a:ext cx="5148099" cy="6896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862" y="8426296"/>
            <a:ext cx="965201" cy="685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3" name="Rectangle"/>
          <p:cNvSpPr/>
          <p:nvPr/>
        </p:nvSpPr>
        <p:spPr>
          <a:xfrm>
            <a:off x="1384998" y="4724400"/>
            <a:ext cx="424132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Rectangle"/>
          <p:cNvSpPr/>
          <p:nvPr/>
        </p:nvSpPr>
        <p:spPr>
          <a:xfrm>
            <a:off x="6463701" y="4711700"/>
            <a:ext cx="424132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7" name="Group"/>
          <p:cNvGrpSpPr/>
          <p:nvPr/>
        </p:nvGrpSpPr>
        <p:grpSpPr>
          <a:xfrm>
            <a:off x="1763692" y="5090595"/>
            <a:ext cx="269699" cy="2729805"/>
            <a:chOff x="0" y="0"/>
            <a:chExt cx="269698" cy="2729804"/>
          </a:xfrm>
        </p:grpSpPr>
        <p:sp>
          <p:nvSpPr>
            <p:cNvPr id="705" name="Line"/>
            <p:cNvSpPr/>
            <p:nvPr/>
          </p:nvSpPr>
          <p:spPr>
            <a:xfrm>
              <a:off x="0" y="0"/>
              <a:ext cx="142881" cy="0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126818" y="2729804"/>
              <a:ext cx="14288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6" y="4072301"/>
            <a:ext cx="19431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9" name="(dB)"/>
          <p:cNvSpPr txBox="1"/>
          <p:nvPr/>
        </p:nvSpPr>
        <p:spPr>
          <a:xfrm>
            <a:off x="608890" y="4508860"/>
            <a:ext cx="706833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(dB)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/>
          <a:srcRect l="53562"/>
          <a:stretch>
            <a:fillRect/>
          </a:stretch>
        </p:blipFill>
        <p:spPr>
          <a:xfrm>
            <a:off x="8300372" y="2104153"/>
            <a:ext cx="4699721" cy="6896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16" name="Group"/>
          <p:cNvGrpSpPr/>
          <p:nvPr/>
        </p:nvGrpSpPr>
        <p:grpSpPr>
          <a:xfrm>
            <a:off x="8095319" y="3413960"/>
            <a:ext cx="269518" cy="4406441"/>
            <a:chOff x="0" y="0"/>
            <a:chExt cx="269516" cy="4406439"/>
          </a:xfrm>
        </p:grpSpPr>
        <p:sp>
          <p:nvSpPr>
            <p:cNvPr id="711" name="Line"/>
            <p:cNvSpPr/>
            <p:nvPr/>
          </p:nvSpPr>
          <p:spPr>
            <a:xfrm>
              <a:off x="122186" y="0"/>
              <a:ext cx="142881" cy="0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26636" y="1071090"/>
              <a:ext cx="14288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126636" y="2254907"/>
              <a:ext cx="14288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126636" y="3438724"/>
              <a:ext cx="14288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0" y="4406439"/>
              <a:ext cx="14288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717" name="Line"/>
          <p:cNvSpPr/>
          <p:nvPr/>
        </p:nvSpPr>
        <p:spPr>
          <a:xfrm>
            <a:off x="8673123" y="2412760"/>
            <a:ext cx="9289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-3"/>
          <p:cNvSpPr txBox="1"/>
          <p:nvPr/>
        </p:nvSpPr>
        <p:spPr>
          <a:xfrm>
            <a:off x="8205384" y="2177810"/>
            <a:ext cx="385269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2600"/>
                </a:solidFill>
              </a:defRPr>
            </a:lvl1pPr>
          </a:lstStyle>
          <a:p>
            <a:r>
              <a:t>-3</a:t>
            </a:r>
          </a:p>
        </p:txBody>
      </p:sp>
      <p:sp>
        <p:nvSpPr>
          <p:cNvPr id="719" name="Line"/>
          <p:cNvSpPr/>
          <p:nvPr/>
        </p:nvSpPr>
        <p:spPr>
          <a:xfrm flipV="1">
            <a:off x="8719570" y="2205470"/>
            <a:ext cx="1" cy="187492"/>
          </a:xfrm>
          <a:prstGeom prst="line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V="1">
            <a:off x="2266317" y="2211562"/>
            <a:ext cx="1" cy="5707268"/>
          </a:xfrm>
          <a:prstGeom prst="line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>
            <a:off x="6336236" y="2211423"/>
            <a:ext cx="2375477" cy="264"/>
          </a:xfrm>
          <a:prstGeom prst="line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V="1">
            <a:off x="6338710" y="2389238"/>
            <a:ext cx="2331527" cy="5510976"/>
          </a:xfrm>
          <a:prstGeom prst="line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P161图4.8纠错"/>
          <p:cNvSpPr txBox="1"/>
          <p:nvPr/>
        </p:nvSpPr>
        <p:spPr>
          <a:xfrm>
            <a:off x="15380" y="9100324"/>
            <a:ext cx="3163368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P161图4.8纠错</a:t>
            </a:r>
          </a:p>
        </p:txBody>
      </p:sp>
      <p:sp>
        <p:nvSpPr>
          <p:cNvPr id="724" name="查表法求N"/>
          <p:cNvSpPr txBox="1"/>
          <p:nvPr/>
        </p:nvSpPr>
        <p:spPr>
          <a:xfrm>
            <a:off x="196253" y="878754"/>
            <a:ext cx="1673506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查表法求N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652" y="897725"/>
            <a:ext cx="2213103" cy="5335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647" y="948354"/>
            <a:ext cx="1699238" cy="432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27" name="-30"/>
          <p:cNvSpPr txBox="1"/>
          <p:nvPr/>
        </p:nvSpPr>
        <p:spPr>
          <a:xfrm>
            <a:off x="8120650" y="3708418"/>
            <a:ext cx="554737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2600"/>
                </a:solidFill>
              </a:defRPr>
            </a:lvl1pPr>
          </a:lstStyle>
          <a:p>
            <a:r>
              <a:rPr dirty="0"/>
              <a:t>-30</a:t>
            </a:r>
          </a:p>
        </p:txBody>
      </p:sp>
      <p:sp>
        <p:nvSpPr>
          <p:cNvPr id="728" name="Circle"/>
          <p:cNvSpPr/>
          <p:nvPr/>
        </p:nvSpPr>
        <p:spPr>
          <a:xfrm>
            <a:off x="9882433" y="3880371"/>
            <a:ext cx="101601" cy="1016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9" name="N=4"/>
          <p:cNvSpPr txBox="1"/>
          <p:nvPr/>
        </p:nvSpPr>
        <p:spPr>
          <a:xfrm>
            <a:off x="10712971" y="4553310"/>
            <a:ext cx="557328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N=4</a:t>
            </a:r>
          </a:p>
        </p:txBody>
      </p:sp>
      <p:sp>
        <p:nvSpPr>
          <p:cNvPr id="730" name="N"/>
          <p:cNvSpPr txBox="1"/>
          <p:nvPr/>
        </p:nvSpPr>
        <p:spPr>
          <a:xfrm>
            <a:off x="10680740" y="2285760"/>
            <a:ext cx="279351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1" name="N"/>
          <p:cNvSpPr txBox="1"/>
          <p:nvPr/>
        </p:nvSpPr>
        <p:spPr>
          <a:xfrm>
            <a:off x="10759819" y="2887106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2" name="N"/>
          <p:cNvSpPr txBox="1"/>
          <p:nvPr/>
        </p:nvSpPr>
        <p:spPr>
          <a:xfrm>
            <a:off x="10759819" y="3488452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3" name="N"/>
          <p:cNvSpPr txBox="1"/>
          <p:nvPr/>
        </p:nvSpPr>
        <p:spPr>
          <a:xfrm>
            <a:off x="10058473" y="3923515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4" name="N"/>
          <p:cNvSpPr txBox="1"/>
          <p:nvPr/>
        </p:nvSpPr>
        <p:spPr>
          <a:xfrm>
            <a:off x="8829998" y="5195753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5" name="N"/>
          <p:cNvSpPr txBox="1"/>
          <p:nvPr/>
        </p:nvSpPr>
        <p:spPr>
          <a:xfrm>
            <a:off x="3561065" y="4116751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6" name="N"/>
          <p:cNvSpPr txBox="1"/>
          <p:nvPr/>
        </p:nvSpPr>
        <p:spPr>
          <a:xfrm>
            <a:off x="3927269" y="2974127"/>
            <a:ext cx="279350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7" name="N"/>
          <p:cNvSpPr txBox="1"/>
          <p:nvPr/>
        </p:nvSpPr>
        <p:spPr>
          <a:xfrm>
            <a:off x="5949504" y="2263911"/>
            <a:ext cx="279351" cy="38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FF26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738" name="1)由图可得N＝5;"/>
          <p:cNvSpPr txBox="1"/>
          <p:nvPr/>
        </p:nvSpPr>
        <p:spPr>
          <a:xfrm>
            <a:off x="138649" y="1481968"/>
            <a:ext cx="2572640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1)由图可得N＝5;</a:t>
            </a:r>
          </a:p>
        </p:txBody>
      </p:sp>
      <p:sp>
        <p:nvSpPr>
          <p:cNvPr id="739" name="2)查表可得H(p);"/>
          <p:cNvSpPr txBox="1"/>
          <p:nvPr/>
        </p:nvSpPr>
        <p:spPr>
          <a:xfrm>
            <a:off x="2776035" y="1481968"/>
            <a:ext cx="2480514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2)查表可得H(p);</a:t>
            </a:r>
          </a:p>
        </p:txBody>
      </p:sp>
      <p:sp>
        <p:nvSpPr>
          <p:cNvPr id="740" name="3)变量代换得H(s);"/>
          <p:cNvSpPr txBox="1"/>
          <p:nvPr/>
        </p:nvSpPr>
        <p:spPr>
          <a:xfrm>
            <a:off x="5492952" y="1481968"/>
            <a:ext cx="277406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3)变量代换得H(s);</a:t>
            </a:r>
          </a:p>
        </p:txBody>
      </p:sp>
      <p:grpSp>
        <p:nvGrpSpPr>
          <p:cNvPr id="744" name="Group"/>
          <p:cNvGrpSpPr/>
          <p:nvPr/>
        </p:nvGrpSpPr>
        <p:grpSpPr>
          <a:xfrm>
            <a:off x="8787845" y="809159"/>
            <a:ext cx="4042368" cy="1131698"/>
            <a:chOff x="0" y="-68452"/>
            <a:chExt cx="4042366" cy="1131697"/>
          </a:xfrm>
        </p:grpSpPr>
        <p:pic>
          <p:nvPicPr>
            <p:cNvPr id="74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8466" y="71247"/>
              <a:ext cx="3263901" cy="292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42" name="若："/>
            <p:cNvSpPr txBox="1"/>
            <p:nvPr/>
          </p:nvSpPr>
          <p:spPr>
            <a:xfrm>
              <a:off x="-1" y="-68453"/>
              <a:ext cx="7747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0433FF"/>
                  </a:solidFill>
                </a:defRPr>
              </a:lvl1pPr>
            </a:lstStyle>
            <a:p>
              <a:r>
                <a:t>若：</a:t>
              </a:r>
            </a:p>
          </p:txBody>
        </p:sp>
        <p:sp>
          <p:nvSpPr>
            <p:cNvPr id="743" name="N？"/>
            <p:cNvSpPr txBox="1"/>
            <p:nvPr/>
          </p:nvSpPr>
          <p:spPr>
            <a:xfrm>
              <a:off x="45897" y="491744"/>
              <a:ext cx="682906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0433FF"/>
                  </a:solidFill>
                </a:defRPr>
              </a:lvl1pPr>
            </a:lstStyle>
            <a:p>
              <a:r>
                <a:t>N？</a:t>
              </a:r>
            </a:p>
          </p:txBody>
        </p:sp>
      </p:grpSp>
      <p:pic>
        <p:nvPicPr>
          <p:cNvPr id="74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549" y="1312206"/>
            <a:ext cx="1676401" cy="685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46" name="N=6"/>
          <p:cNvSpPr txBox="1"/>
          <p:nvPr/>
        </p:nvSpPr>
        <p:spPr>
          <a:xfrm>
            <a:off x="11619722" y="1407456"/>
            <a:ext cx="754229" cy="495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N=6</a:t>
            </a:r>
          </a:p>
        </p:txBody>
      </p:sp>
      <p:sp>
        <p:nvSpPr>
          <p:cNvPr id="747" name="-50"/>
          <p:cNvSpPr txBox="1"/>
          <p:nvPr/>
        </p:nvSpPr>
        <p:spPr>
          <a:xfrm>
            <a:off x="8120650" y="4830245"/>
            <a:ext cx="554737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2600"/>
                </a:solidFill>
              </a:defRPr>
            </a:lvl1pPr>
          </a:lstStyle>
          <a:p>
            <a:r>
              <a:t>-50</a:t>
            </a:r>
          </a:p>
        </p:txBody>
      </p:sp>
      <p:sp>
        <p:nvSpPr>
          <p:cNvPr id="748" name="Circle"/>
          <p:cNvSpPr/>
          <p:nvPr/>
        </p:nvSpPr>
        <p:spPr>
          <a:xfrm>
            <a:off x="10599469" y="5014395"/>
            <a:ext cx="101601" cy="1016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9" name="Line"/>
          <p:cNvSpPr/>
          <p:nvPr/>
        </p:nvSpPr>
        <p:spPr>
          <a:xfrm>
            <a:off x="8791350" y="2480868"/>
            <a:ext cx="4016410" cy="539848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>
            <a:off x="8768336" y="2454955"/>
            <a:ext cx="3280827" cy="537954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  <p:bldP spid="739" grpId="2" animBg="1" advAuto="0"/>
      <p:bldP spid="740" grpId="3" animBg="1" advAuto="0"/>
      <p:bldP spid="744" grpId="5" animBg="1" advAuto="0"/>
      <p:bldP spid="745" grpId="6" animBg="1" advAuto="0"/>
      <p:bldP spid="746" grpId="7" animBg="1" advAuto="0"/>
      <p:bldP spid="749" grpId="4" animBg="1" advAuto="0"/>
      <p:bldP spid="750" grpId="8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sp>
        <p:nvSpPr>
          <p:cNvPr id="754" name="切比雪夫I型"/>
          <p:cNvSpPr txBox="1"/>
          <p:nvPr/>
        </p:nvSpPr>
        <p:spPr>
          <a:xfrm>
            <a:off x="95731" y="1362825"/>
            <a:ext cx="1722984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切比雪夫I型</a:t>
            </a:r>
          </a:p>
        </p:txBody>
      </p:sp>
      <p:sp>
        <p:nvSpPr>
          <p:cNvPr id="755" name="切比雪夫II型"/>
          <p:cNvSpPr txBox="1"/>
          <p:nvPr/>
        </p:nvSpPr>
        <p:spPr>
          <a:xfrm>
            <a:off x="95731" y="5345432"/>
            <a:ext cx="180766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切比雪夫II型</a:t>
            </a:r>
          </a:p>
        </p:txBody>
      </p:sp>
      <p:sp>
        <p:nvSpPr>
          <p:cNvPr id="756" name="特点：带内等幅波动…"/>
          <p:cNvSpPr txBox="1"/>
          <p:nvPr/>
        </p:nvSpPr>
        <p:spPr>
          <a:xfrm>
            <a:off x="162437" y="2698106"/>
            <a:ext cx="2942184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特点：</a:t>
            </a:r>
            <a:r>
              <a:t>带内等幅波动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带外单调衰减</a:t>
            </a:r>
          </a:p>
        </p:txBody>
      </p:sp>
      <p:sp>
        <p:nvSpPr>
          <p:cNvPr id="757" name="特点：带内单调衰减…"/>
          <p:cNvSpPr txBox="1"/>
          <p:nvPr/>
        </p:nvSpPr>
        <p:spPr>
          <a:xfrm>
            <a:off x="162437" y="6558124"/>
            <a:ext cx="2942184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特点：</a:t>
            </a:r>
            <a:r>
              <a:t>带内单调衰减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阻带等幅波动</a:t>
            </a:r>
          </a:p>
        </p:txBody>
      </p:sp>
      <p:sp>
        <p:nvSpPr>
          <p:cNvPr id="758" name="（课内不讨论）"/>
          <p:cNvSpPr txBox="1"/>
          <p:nvPr/>
        </p:nvSpPr>
        <p:spPr>
          <a:xfrm>
            <a:off x="-13822" y="7644335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（</a:t>
            </a:r>
            <a:r>
              <a:rPr dirty="0" err="1"/>
              <a:t>课内不讨论</a:t>
            </a:r>
            <a:r>
              <a:rPr dirty="0"/>
              <a:t>）</a:t>
            </a:r>
          </a:p>
        </p:txBody>
      </p:sp>
      <p:grpSp>
        <p:nvGrpSpPr>
          <p:cNvPr id="766" name="Group"/>
          <p:cNvGrpSpPr/>
          <p:nvPr/>
        </p:nvGrpSpPr>
        <p:grpSpPr>
          <a:xfrm>
            <a:off x="3569058" y="1028394"/>
            <a:ext cx="9427226" cy="3356784"/>
            <a:chOff x="0" y="0"/>
            <a:chExt cx="9427225" cy="3356782"/>
          </a:xfrm>
        </p:grpSpPr>
        <p:pic>
          <p:nvPicPr>
            <p:cNvPr id="7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427226" cy="335678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348" y="334620"/>
              <a:ext cx="1374454" cy="47087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9524" y="290831"/>
              <a:ext cx="1502272" cy="5146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622" y="2926181"/>
              <a:ext cx="500615" cy="39833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9210" y="2926181"/>
              <a:ext cx="500615" cy="39833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7230" y="2923065"/>
              <a:ext cx="500615" cy="4122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1728" y="2919215"/>
              <a:ext cx="500615" cy="4122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774" name="Group"/>
          <p:cNvGrpSpPr/>
          <p:nvPr/>
        </p:nvGrpSpPr>
        <p:grpSpPr>
          <a:xfrm>
            <a:off x="3537650" y="5161374"/>
            <a:ext cx="9479748" cy="3356784"/>
            <a:chOff x="0" y="0"/>
            <a:chExt cx="9479747" cy="3356782"/>
          </a:xfrm>
        </p:grpSpPr>
        <p:pic>
          <p:nvPicPr>
            <p:cNvPr id="76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2" y="0"/>
              <a:ext cx="9469456" cy="331004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4540" y="209458"/>
              <a:ext cx="1371601" cy="469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6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9458"/>
              <a:ext cx="1371600" cy="469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7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8625" y="2952319"/>
              <a:ext cx="499575" cy="39751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7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7939" y="2952319"/>
              <a:ext cx="499576" cy="39751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7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333" y="2945368"/>
              <a:ext cx="499576" cy="41141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2531" y="2945368"/>
              <a:ext cx="499576" cy="41141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775" name="低通滤波器"/>
          <p:cNvSpPr txBox="1"/>
          <p:nvPr/>
        </p:nvSpPr>
        <p:spPr>
          <a:xfrm>
            <a:off x="138073" y="2070852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低通滤波器</a:t>
            </a:r>
          </a:p>
        </p:txBody>
      </p:sp>
      <p:sp>
        <p:nvSpPr>
          <p:cNvPr id="776" name="低通滤波器"/>
          <p:cNvSpPr txBox="1"/>
          <p:nvPr/>
        </p:nvSpPr>
        <p:spPr>
          <a:xfrm>
            <a:off x="138073" y="5992164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低通滤波器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grpSp>
        <p:nvGrpSpPr>
          <p:cNvPr id="787" name="Group"/>
          <p:cNvGrpSpPr/>
          <p:nvPr/>
        </p:nvGrpSpPr>
        <p:grpSpPr>
          <a:xfrm>
            <a:off x="622156" y="867052"/>
            <a:ext cx="11760488" cy="4187595"/>
            <a:chOff x="0" y="0"/>
            <a:chExt cx="11760486" cy="4187594"/>
          </a:xfrm>
        </p:grpSpPr>
        <p:pic>
          <p:nvPicPr>
            <p:cNvPr id="78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760487" cy="418759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108" y="417440"/>
              <a:ext cx="1714634" cy="58742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892" y="362812"/>
              <a:ext cx="1874088" cy="6420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4481" y="3650417"/>
              <a:ext cx="624518" cy="49692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1731" y="3650417"/>
              <a:ext cx="624518" cy="49692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6476" y="3646530"/>
              <a:ext cx="624518" cy="51431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523" y="3641727"/>
              <a:ext cx="624518" cy="51430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78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302" y="5201038"/>
            <a:ext cx="4841702" cy="9011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259" y="6505675"/>
            <a:ext cx="6109958" cy="901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90" name="Circle"/>
          <p:cNvSpPr/>
          <p:nvPr/>
        </p:nvSpPr>
        <p:spPr>
          <a:xfrm>
            <a:off x="2900097" y="2113900"/>
            <a:ext cx="127001" cy="127001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1" name="Circle"/>
          <p:cNvSpPr/>
          <p:nvPr/>
        </p:nvSpPr>
        <p:spPr>
          <a:xfrm>
            <a:off x="7989616" y="2475087"/>
            <a:ext cx="127001" cy="127001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5" name="Group"/>
          <p:cNvGrpSpPr/>
          <p:nvPr/>
        </p:nvGrpSpPr>
        <p:grpSpPr>
          <a:xfrm>
            <a:off x="1859197" y="8114237"/>
            <a:ext cx="5079185" cy="520701"/>
            <a:chOff x="0" y="-25399"/>
            <a:chExt cx="5079183" cy="520700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52583"/>
              <a:ext cx="333291" cy="364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93" name="波动参数，    越小，波动幅度越小"/>
            <p:cNvSpPr txBox="1"/>
            <p:nvPr/>
          </p:nvSpPr>
          <p:spPr>
            <a:xfrm>
              <a:off x="358950" y="-25400"/>
              <a:ext cx="472023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 err="1"/>
                <a:t>波动参数</a:t>
              </a:r>
              <a:r>
                <a:rPr dirty="0"/>
                <a:t>，    </a:t>
              </a:r>
              <a:r>
                <a:rPr dirty="0" err="1"/>
                <a:t>越小，波动幅度越小</a:t>
              </a:r>
              <a:endParaRPr dirty="0"/>
            </a:p>
          </p:txBody>
        </p:sp>
        <p:pic>
          <p:nvPicPr>
            <p:cNvPr id="794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99115" y="52583"/>
              <a:ext cx="333291" cy="364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796" name="通带内等幅波动…"/>
          <p:cNvSpPr txBox="1"/>
          <p:nvPr/>
        </p:nvSpPr>
        <p:spPr>
          <a:xfrm>
            <a:off x="1920942" y="8572462"/>
            <a:ext cx="2332584" cy="11493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通带内等幅波动</a:t>
            </a:r>
            <a:endParaRPr dirty="0"/>
          </a:p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通带外单调衰减</a:t>
            </a:r>
            <a:endParaRPr dirty="0"/>
          </a:p>
        </p:txBody>
      </p:sp>
      <p:sp>
        <p:nvSpPr>
          <p:cNvPr id="797" name="幅度平方函数："/>
          <p:cNvSpPr txBox="1"/>
          <p:nvPr/>
        </p:nvSpPr>
        <p:spPr>
          <a:xfrm>
            <a:off x="17358" y="5391269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幅度平方函数：</a:t>
            </a:r>
          </a:p>
        </p:txBody>
      </p:sp>
      <p:sp>
        <p:nvSpPr>
          <p:cNvPr id="798" name="曲线规律："/>
          <p:cNvSpPr txBox="1"/>
          <p:nvPr/>
        </p:nvSpPr>
        <p:spPr>
          <a:xfrm>
            <a:off x="17358" y="762008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曲线规律：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8020" y="6571818"/>
            <a:ext cx="359560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分段函数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36" y="1112770"/>
            <a:ext cx="5947526" cy="52408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3" name="曲线规律："/>
          <p:cNvSpPr txBox="1"/>
          <p:nvPr/>
        </p:nvSpPr>
        <p:spPr>
          <a:xfrm>
            <a:off x="305842" y="12636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曲线规律：</a:t>
            </a:r>
          </a:p>
        </p:txBody>
      </p:sp>
      <p:sp>
        <p:nvSpPr>
          <p:cNvPr id="804" name="N值（阶数）越大…"/>
          <p:cNvSpPr txBox="1"/>
          <p:nvPr/>
        </p:nvSpPr>
        <p:spPr>
          <a:xfrm>
            <a:off x="1645231" y="2032761"/>
            <a:ext cx="2552701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N值（阶数）越大</a:t>
            </a:r>
          </a:p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通带内波动越多</a:t>
            </a:r>
          </a:p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通带外衰减越快</a:t>
            </a:r>
          </a:p>
        </p:txBody>
      </p:sp>
      <p:sp>
        <p:nvSpPr>
          <p:cNvPr id="805" name="切比雪夫曲线随N的变化规律"/>
          <p:cNvSpPr txBox="1"/>
          <p:nvPr/>
        </p:nvSpPr>
        <p:spPr>
          <a:xfrm>
            <a:off x="7293690" y="6593825"/>
            <a:ext cx="399201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切比雪夫曲线随N的变化规律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grpSp>
        <p:nvGrpSpPr>
          <p:cNvPr id="814" name="Group"/>
          <p:cNvGrpSpPr/>
          <p:nvPr/>
        </p:nvGrpSpPr>
        <p:grpSpPr>
          <a:xfrm>
            <a:off x="151741" y="913267"/>
            <a:ext cx="5961568" cy="1704056"/>
            <a:chOff x="0" y="-269606"/>
            <a:chExt cx="5961566" cy="1704055"/>
          </a:xfrm>
        </p:grpSpPr>
        <p:sp>
          <p:nvSpPr>
            <p:cNvPr id="809" name="给定性能指标：…"/>
            <p:cNvSpPr txBox="1"/>
            <p:nvPr/>
          </p:nvSpPr>
          <p:spPr>
            <a:xfrm>
              <a:off x="0" y="-269606"/>
              <a:ext cx="5961566" cy="1704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150000"/>
                </a:lnSpc>
                <a:defRPr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给定性能指标</a:t>
              </a:r>
              <a:r>
                <a:rPr dirty="0"/>
                <a:t>：</a:t>
              </a:r>
            </a:p>
            <a:p>
              <a:pPr algn="l" defTabSz="457200">
                <a:lnSpc>
                  <a:spcPct val="15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通带截止频率</a:t>
              </a:r>
              <a:r>
                <a:rPr dirty="0"/>
                <a:t>      </a:t>
              </a:r>
              <a:r>
                <a:rPr dirty="0" err="1"/>
                <a:t>与通带幅度最大衰减</a:t>
              </a:r>
              <a:r>
                <a:rPr dirty="0"/>
                <a:t>     ，</a:t>
              </a:r>
            </a:p>
            <a:p>
              <a:pPr algn="l" defTabSz="457200">
                <a:lnSpc>
                  <a:spcPct val="15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阻带起始频率</a:t>
              </a:r>
              <a:r>
                <a:rPr dirty="0"/>
                <a:t>     </a:t>
              </a:r>
              <a:r>
                <a:rPr dirty="0" err="1"/>
                <a:t>与阻带幅度最小衰减</a:t>
              </a:r>
              <a:r>
                <a:rPr dirty="0"/>
                <a:t>      。</a:t>
              </a:r>
            </a:p>
          </p:txBody>
        </p:sp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6157" y="563157"/>
              <a:ext cx="3302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1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507" y="971123"/>
              <a:ext cx="317501" cy="2794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1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098" y="563157"/>
              <a:ext cx="3429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448" y="971123"/>
              <a:ext cx="330201" cy="2794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827" name="Group"/>
          <p:cNvGrpSpPr/>
          <p:nvPr/>
        </p:nvGrpSpPr>
        <p:grpSpPr>
          <a:xfrm>
            <a:off x="0" y="2783002"/>
            <a:ext cx="11760487" cy="4187595"/>
            <a:chOff x="0" y="0"/>
            <a:chExt cx="11760486" cy="4187594"/>
          </a:xfrm>
        </p:grpSpPr>
        <p:grpSp>
          <p:nvGrpSpPr>
            <p:cNvPr id="822" name="Group"/>
            <p:cNvGrpSpPr/>
            <p:nvPr/>
          </p:nvGrpSpPr>
          <p:grpSpPr>
            <a:xfrm>
              <a:off x="0" y="0"/>
              <a:ext cx="11760487" cy="4187595"/>
              <a:chOff x="0" y="0"/>
              <a:chExt cx="11760486" cy="4187594"/>
            </a:xfrm>
          </p:grpSpPr>
          <p:pic>
            <p:nvPicPr>
              <p:cNvPr id="815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1760487" cy="418759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16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108" y="417440"/>
                <a:ext cx="1714634" cy="58742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17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0892" y="362812"/>
                <a:ext cx="1874088" cy="64204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18" name="Image" descr="Image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4481" y="3650417"/>
                <a:ext cx="624518" cy="49692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19" name="Image" descr="Image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1731" y="3650417"/>
                <a:ext cx="624518" cy="49692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20" name="Image" descr="Image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6476" y="3646530"/>
                <a:ext cx="624518" cy="51431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821" name="Image" descr="Image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8523" y="3641727"/>
                <a:ext cx="624518" cy="51430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823" name="Circle"/>
            <p:cNvSpPr/>
            <p:nvPr/>
          </p:nvSpPr>
          <p:spPr>
            <a:xfrm>
              <a:off x="3514616" y="1585477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Circle"/>
            <p:cNvSpPr/>
            <p:nvPr/>
          </p:nvSpPr>
          <p:spPr>
            <a:xfrm>
              <a:off x="4171756" y="3088316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Circle"/>
            <p:cNvSpPr/>
            <p:nvPr/>
          </p:nvSpPr>
          <p:spPr>
            <a:xfrm>
              <a:off x="8917769" y="1613659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Circle"/>
            <p:cNvSpPr/>
            <p:nvPr/>
          </p:nvSpPr>
          <p:spPr>
            <a:xfrm>
              <a:off x="9625398" y="3113716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grpSp>
        <p:nvGrpSpPr>
          <p:cNvPr id="836" name="Group"/>
          <p:cNvGrpSpPr/>
          <p:nvPr/>
        </p:nvGrpSpPr>
        <p:grpSpPr>
          <a:xfrm>
            <a:off x="151741" y="913267"/>
            <a:ext cx="5961568" cy="1704056"/>
            <a:chOff x="0" y="-269606"/>
            <a:chExt cx="5961566" cy="1704055"/>
          </a:xfrm>
        </p:grpSpPr>
        <p:sp>
          <p:nvSpPr>
            <p:cNvPr id="831" name="给定性能指标：…"/>
            <p:cNvSpPr txBox="1"/>
            <p:nvPr/>
          </p:nvSpPr>
          <p:spPr>
            <a:xfrm>
              <a:off x="0" y="-269606"/>
              <a:ext cx="5961566" cy="1704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150000"/>
                </a:lnSpc>
                <a:defRPr sz="24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给定性能指标：</a:t>
              </a:r>
            </a:p>
            <a:p>
              <a:pPr algn="l" defTabSz="457200">
                <a:lnSpc>
                  <a:spcPct val="15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通带截止频率      与通带幅度最大衰减     ，</a:t>
              </a:r>
            </a:p>
            <a:p>
              <a:pPr algn="l" defTabSz="457200">
                <a:lnSpc>
                  <a:spcPct val="15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阻带起始频率     与阻带幅度最小衰减      。</a:t>
              </a:r>
            </a:p>
          </p:txBody>
        </p:sp>
        <p:pic>
          <p:nvPicPr>
            <p:cNvPr id="83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6157" y="578654"/>
              <a:ext cx="3302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3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507" y="986620"/>
              <a:ext cx="317501" cy="2794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1098" y="578654"/>
              <a:ext cx="3429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3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448" y="986620"/>
              <a:ext cx="330201" cy="2794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844" name="Group"/>
          <p:cNvGrpSpPr/>
          <p:nvPr/>
        </p:nvGrpSpPr>
        <p:grpSpPr>
          <a:xfrm>
            <a:off x="4643233" y="2855055"/>
            <a:ext cx="8407980" cy="4200651"/>
            <a:chOff x="0" y="0"/>
            <a:chExt cx="8407979" cy="4200649"/>
          </a:xfrm>
        </p:grpSpPr>
        <p:pic>
          <p:nvPicPr>
            <p:cNvPr id="83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5" y="0"/>
              <a:ext cx="8335075" cy="42006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38" name="Circle"/>
            <p:cNvSpPr/>
            <p:nvPr/>
          </p:nvSpPr>
          <p:spPr>
            <a:xfrm>
              <a:off x="2569251" y="898442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Circle"/>
            <p:cNvSpPr/>
            <p:nvPr/>
          </p:nvSpPr>
          <p:spPr>
            <a:xfrm>
              <a:off x="4097404" y="2745045"/>
              <a:ext cx="127001" cy="127001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0" y="961942"/>
              <a:ext cx="1651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0" y="2808545"/>
              <a:ext cx="1651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84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4701" y="3718955"/>
              <a:ext cx="16510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43" name="Line"/>
            <p:cNvSpPr/>
            <p:nvPr/>
          </p:nvSpPr>
          <p:spPr>
            <a:xfrm>
              <a:off x="427689" y="3877705"/>
              <a:ext cx="944779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19401" y="6649762"/>
            <a:ext cx="1757066" cy="520701"/>
            <a:chOff x="0" y="-25399"/>
            <a:chExt cx="1757064" cy="520700"/>
          </a:xfrm>
        </p:grpSpPr>
        <p:pic>
          <p:nvPicPr>
            <p:cNvPr id="84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911" y="52583"/>
              <a:ext cx="333291" cy="364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46" name="1、求    和N"/>
            <p:cNvSpPr txBox="1"/>
            <p:nvPr/>
          </p:nvSpPr>
          <p:spPr>
            <a:xfrm>
              <a:off x="0" y="-25400"/>
              <a:ext cx="17570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1、求    和N</a:t>
              </a:r>
            </a:p>
          </p:txBody>
        </p:sp>
      </p:grpSp>
      <p:grpSp>
        <p:nvGrpSpPr>
          <p:cNvPr id="854" name="Group"/>
          <p:cNvGrpSpPr/>
          <p:nvPr/>
        </p:nvGrpSpPr>
        <p:grpSpPr>
          <a:xfrm>
            <a:off x="3815" y="2823854"/>
            <a:ext cx="4593005" cy="3551405"/>
            <a:chOff x="0" y="0"/>
            <a:chExt cx="4593003" cy="3551404"/>
          </a:xfrm>
        </p:grpSpPr>
        <p:pic>
          <p:nvPicPr>
            <p:cNvPr id="848" name="Image" descr="Image"/>
            <p:cNvPicPr>
              <a:picLocks noChangeAspect="1"/>
            </p:cNvPicPr>
            <p:nvPr/>
          </p:nvPicPr>
          <p:blipFill>
            <a:blip r:embed="rId9"/>
            <a:srcRect r="53949"/>
            <a:stretch>
              <a:fillRect/>
            </a:stretch>
          </p:blipFill>
          <p:spPr>
            <a:xfrm>
              <a:off x="0" y="0"/>
              <a:ext cx="4593004" cy="355140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49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357" y="354021"/>
              <a:ext cx="1454143" cy="4981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50" name="Image" descr="Imag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66764" y="3095837"/>
              <a:ext cx="529640" cy="4214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851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02745" y="3092541"/>
              <a:ext cx="529640" cy="43617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2" name="Circle"/>
            <p:cNvSpPr/>
            <p:nvPr/>
          </p:nvSpPr>
          <p:spPr>
            <a:xfrm>
              <a:off x="2980667" y="1344607"/>
              <a:ext cx="107707" cy="107707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Circle"/>
            <p:cNvSpPr/>
            <p:nvPr/>
          </p:nvSpPr>
          <p:spPr>
            <a:xfrm>
              <a:off x="3537973" y="2619131"/>
              <a:ext cx="107707" cy="107707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55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140" y="7135976"/>
            <a:ext cx="11774520" cy="11774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455" y="8393699"/>
            <a:ext cx="11635400" cy="12559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4.1.1 滤波器的分类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4.1.1 滤波器的分类</a:t>
            </a:r>
          </a:p>
        </p:txBody>
      </p:sp>
      <p:sp>
        <p:nvSpPr>
          <p:cNvPr id="137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" name="滤波器分类："/>
          <p:cNvSpPr txBox="1"/>
          <p:nvPr/>
        </p:nvSpPr>
        <p:spPr>
          <a:xfrm>
            <a:off x="119444" y="2346666"/>
            <a:ext cx="2095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滤波器分类：</a:t>
            </a:r>
          </a:p>
        </p:txBody>
      </p:sp>
      <p:sp>
        <p:nvSpPr>
          <p:cNvPr id="139" name="模拟滤波器…"/>
          <p:cNvSpPr txBox="1"/>
          <p:nvPr/>
        </p:nvSpPr>
        <p:spPr>
          <a:xfrm>
            <a:off x="1884149" y="3950178"/>
            <a:ext cx="1857097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 err="1"/>
              <a:t>模拟滤波器</a:t>
            </a:r>
            <a:endParaRPr dirty="0"/>
          </a:p>
          <a:p>
            <a:pPr algn="l">
              <a:defRPr sz="2600"/>
            </a:pPr>
            <a:r>
              <a:rPr dirty="0" err="1"/>
              <a:t>数字滤波器</a:t>
            </a:r>
            <a:endParaRPr dirty="0"/>
          </a:p>
        </p:txBody>
      </p:sp>
      <p:sp>
        <p:nvSpPr>
          <p:cNvPr id="140" name="低通滤波器（LPF）…"/>
          <p:cNvSpPr txBox="1"/>
          <p:nvPr/>
        </p:nvSpPr>
        <p:spPr>
          <a:xfrm>
            <a:off x="1901033" y="4910416"/>
            <a:ext cx="3141244" cy="2451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 err="1"/>
              <a:t>低通滤波器（LPF</a:t>
            </a:r>
            <a:r>
              <a:rPr dirty="0"/>
              <a:t>）</a:t>
            </a:r>
          </a:p>
          <a:p>
            <a:pPr algn="l">
              <a:defRPr sz="2600"/>
            </a:pPr>
            <a:r>
              <a:rPr dirty="0" err="1"/>
              <a:t>高通滤波器（HPF</a:t>
            </a:r>
            <a:r>
              <a:rPr dirty="0"/>
              <a:t>）</a:t>
            </a:r>
          </a:p>
          <a:p>
            <a:pPr algn="l">
              <a:defRPr sz="2600"/>
            </a:pPr>
            <a:r>
              <a:rPr dirty="0" err="1"/>
              <a:t>带通滤波器（BPF</a:t>
            </a:r>
            <a:r>
              <a:rPr dirty="0"/>
              <a:t>）</a:t>
            </a:r>
          </a:p>
          <a:p>
            <a:pPr algn="l">
              <a:defRPr sz="2600"/>
            </a:pPr>
            <a:r>
              <a:rPr dirty="0" err="1"/>
              <a:t>带阻滤波器（BSF</a:t>
            </a:r>
            <a:r>
              <a:rPr dirty="0"/>
              <a:t>）</a:t>
            </a:r>
          </a:p>
          <a:p>
            <a:pPr algn="l">
              <a:defRPr sz="2600"/>
            </a:pPr>
            <a:r>
              <a:rPr dirty="0" err="1"/>
              <a:t>全通滤波器（APF</a:t>
            </a:r>
            <a:r>
              <a:rPr dirty="0"/>
              <a:t>）</a:t>
            </a:r>
          </a:p>
        </p:txBody>
      </p:sp>
      <p:sp>
        <p:nvSpPr>
          <p:cNvPr id="141" name="根据信号类型"/>
          <p:cNvSpPr txBox="1"/>
          <p:nvPr/>
        </p:nvSpPr>
        <p:spPr>
          <a:xfrm>
            <a:off x="5927389" y="4121628"/>
            <a:ext cx="2095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根据信号类型</a:t>
            </a:r>
          </a:p>
        </p:txBody>
      </p:sp>
      <p:sp>
        <p:nvSpPr>
          <p:cNvPr id="142" name="根据滤波器特性"/>
          <p:cNvSpPr txBox="1"/>
          <p:nvPr/>
        </p:nvSpPr>
        <p:spPr>
          <a:xfrm>
            <a:off x="5969972" y="5747980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根据滤波器特性</a:t>
            </a:r>
          </a:p>
        </p:txBody>
      </p:sp>
      <p:sp>
        <p:nvSpPr>
          <p:cNvPr id="143" name="IIR滤波器…"/>
          <p:cNvSpPr txBox="1"/>
          <p:nvPr/>
        </p:nvSpPr>
        <p:spPr>
          <a:xfrm>
            <a:off x="1850382" y="2868530"/>
            <a:ext cx="1600531" cy="104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 err="1"/>
              <a:t>IIR滤波器</a:t>
            </a:r>
            <a:endParaRPr dirty="0"/>
          </a:p>
          <a:p>
            <a:pPr algn="l">
              <a:defRPr sz="2600"/>
            </a:pPr>
            <a:r>
              <a:rPr dirty="0" err="1"/>
              <a:t>FIR滤波器</a:t>
            </a:r>
            <a:endParaRPr dirty="0"/>
          </a:p>
        </p:txBody>
      </p:sp>
      <p:sp>
        <p:nvSpPr>
          <p:cNvPr id="144" name="根据冲激响应类型"/>
          <p:cNvSpPr txBox="1"/>
          <p:nvPr/>
        </p:nvSpPr>
        <p:spPr>
          <a:xfrm>
            <a:off x="5919022" y="3100685"/>
            <a:ext cx="2755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根据冲激响应类型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09" y="8767685"/>
            <a:ext cx="687800" cy="3393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48" name="Group"/>
          <p:cNvGrpSpPr/>
          <p:nvPr/>
        </p:nvGrpSpPr>
        <p:grpSpPr>
          <a:xfrm>
            <a:off x="5902809" y="9305949"/>
            <a:ext cx="1787669" cy="385586"/>
            <a:chOff x="0" y="0"/>
            <a:chExt cx="1787668" cy="385584"/>
          </a:xfrm>
        </p:grpSpPr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3135"/>
              <a:ext cx="706141" cy="33931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868" y="0"/>
              <a:ext cx="687801" cy="38558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49" name="滤波器：具有一定频率选择特性的信号处理装置、模块"/>
          <p:cNvSpPr txBox="1"/>
          <p:nvPr/>
        </p:nvSpPr>
        <p:spPr>
          <a:xfrm>
            <a:off x="119444" y="1055471"/>
            <a:ext cx="8039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滤波器：具有一定</a:t>
            </a:r>
            <a:r>
              <a:rPr>
                <a:solidFill>
                  <a:srgbClr val="0433FF"/>
                </a:solidFill>
              </a:rPr>
              <a:t>频率选择特性</a:t>
            </a:r>
            <a:r>
              <a:t>的信号处理装置、模块</a:t>
            </a:r>
          </a:p>
        </p:txBody>
      </p:sp>
      <p:grpSp>
        <p:nvGrpSpPr>
          <p:cNvPr id="155" name="Group"/>
          <p:cNvGrpSpPr/>
          <p:nvPr/>
        </p:nvGrpSpPr>
        <p:grpSpPr>
          <a:xfrm>
            <a:off x="2880280" y="7406186"/>
            <a:ext cx="6797962" cy="1270001"/>
            <a:chOff x="0" y="0"/>
            <a:chExt cx="6797961" cy="1270000"/>
          </a:xfrm>
        </p:grpSpPr>
        <p:sp>
          <p:nvSpPr>
            <p:cNvPr id="150" name="数字滤波器"/>
            <p:cNvSpPr/>
            <p:nvPr/>
          </p:nvSpPr>
          <p:spPr>
            <a:xfrm>
              <a:off x="2463729" y="0"/>
              <a:ext cx="2095501" cy="1270000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数字滤波器</a:t>
              </a:r>
            </a:p>
          </p:txBody>
        </p:sp>
        <p:sp>
          <p:nvSpPr>
            <p:cNvPr id="151" name="Line"/>
            <p:cNvSpPr/>
            <p:nvPr/>
          </p:nvSpPr>
          <p:spPr>
            <a:xfrm>
              <a:off x="17803" y="635000"/>
              <a:ext cx="2425701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>
              <a:off x="4549977" y="588840"/>
              <a:ext cx="22479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3" name="输入信号"/>
            <p:cNvSpPr txBox="1"/>
            <p:nvPr/>
          </p:nvSpPr>
          <p:spPr>
            <a:xfrm>
              <a:off x="0" y="135836"/>
              <a:ext cx="14351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输入信号</a:t>
              </a:r>
            </a:p>
          </p:txBody>
        </p:sp>
        <p:sp>
          <p:nvSpPr>
            <p:cNvPr id="154" name="输出信号"/>
            <p:cNvSpPr txBox="1"/>
            <p:nvPr/>
          </p:nvSpPr>
          <p:spPr>
            <a:xfrm>
              <a:off x="5327137" y="135836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输出信号</a:t>
              </a:r>
            </a:p>
          </p:txBody>
        </p:sp>
      </p:grpSp>
      <p:sp>
        <p:nvSpPr>
          <p:cNvPr id="156" name="滤波器性能？"/>
          <p:cNvSpPr txBox="1"/>
          <p:nvPr/>
        </p:nvSpPr>
        <p:spPr>
          <a:xfrm>
            <a:off x="8316786" y="8909591"/>
            <a:ext cx="2095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滤波器性能</a:t>
            </a:r>
            <a:r>
              <a:rPr dirty="0"/>
              <a:t>？</a:t>
            </a:r>
          </a:p>
        </p:txBody>
      </p:sp>
      <p:sp>
        <p:nvSpPr>
          <p:cNvPr id="157" name="让一些频率分量通过，阻止另一些频率分量通过"/>
          <p:cNvSpPr txBox="1"/>
          <p:nvPr/>
        </p:nvSpPr>
        <p:spPr>
          <a:xfrm>
            <a:off x="2735159" y="1640798"/>
            <a:ext cx="7048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让一些频率分量通过，阻止另一些频率分量通过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grpSp>
        <p:nvGrpSpPr>
          <p:cNvPr id="862" name="Group"/>
          <p:cNvGrpSpPr/>
          <p:nvPr/>
        </p:nvGrpSpPr>
        <p:grpSpPr>
          <a:xfrm>
            <a:off x="79079" y="1036892"/>
            <a:ext cx="1757066" cy="520701"/>
            <a:chOff x="0" y="-25399"/>
            <a:chExt cx="1757064" cy="520700"/>
          </a:xfrm>
        </p:grpSpPr>
        <p:pic>
          <p:nvPicPr>
            <p:cNvPr id="86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911" y="52583"/>
              <a:ext cx="333291" cy="364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61" name="1、求    和N"/>
            <p:cNvSpPr txBox="1"/>
            <p:nvPr/>
          </p:nvSpPr>
          <p:spPr>
            <a:xfrm>
              <a:off x="0" y="-25400"/>
              <a:ext cx="175706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1、求    和N</a:t>
              </a:r>
            </a:p>
          </p:txBody>
        </p:sp>
      </p:grpSp>
      <p:pic>
        <p:nvPicPr>
          <p:cNvPr id="8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94" y="1746824"/>
            <a:ext cx="2510548" cy="7596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80" y="1440825"/>
            <a:ext cx="3302001" cy="1371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328" y="3056411"/>
            <a:ext cx="4175547" cy="1709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6" name="2、求幅度平方函数"/>
          <p:cNvSpPr txBox="1"/>
          <p:nvPr/>
        </p:nvSpPr>
        <p:spPr>
          <a:xfrm>
            <a:off x="95731" y="3245195"/>
            <a:ext cx="272221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2、求幅度平方函数</a:t>
            </a:r>
          </a:p>
        </p:txBody>
      </p:sp>
      <p:sp>
        <p:nvSpPr>
          <p:cNvPr id="867" name="3、求传输函数"/>
          <p:cNvSpPr txBox="1"/>
          <p:nvPr/>
        </p:nvSpPr>
        <p:spPr>
          <a:xfrm>
            <a:off x="35593" y="5046193"/>
            <a:ext cx="211261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3、求传输函数</a:t>
            </a:r>
          </a:p>
        </p:txBody>
      </p:sp>
      <p:pic>
        <p:nvPicPr>
          <p:cNvPr id="86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917" y="5024420"/>
            <a:ext cx="7141211" cy="17098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69" name="2N 个极点，位于s平面的椭圆上。其中，N 个位于左半平面的归H(s)。"/>
          <p:cNvSpPr txBox="1"/>
          <p:nvPr/>
        </p:nvSpPr>
        <p:spPr>
          <a:xfrm>
            <a:off x="3239328" y="7162717"/>
            <a:ext cx="6895526" cy="11500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dirty="0"/>
              <a:t>2N </a:t>
            </a:r>
            <a:r>
              <a:rPr dirty="0" err="1"/>
              <a:t>个极点，位于s平面的椭圆上。其中，N</a:t>
            </a:r>
            <a:r>
              <a:rPr dirty="0"/>
              <a:t> </a:t>
            </a:r>
            <a:r>
              <a:rPr dirty="0" err="1"/>
              <a:t>个位于左半平面的归H</a:t>
            </a:r>
            <a:r>
              <a:rPr dirty="0"/>
              <a:t>(s)。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sp>
        <p:nvSpPr>
          <p:cNvPr id="873" name="归一化极点："/>
          <p:cNvSpPr txBox="1"/>
          <p:nvPr/>
        </p:nvSpPr>
        <p:spPr>
          <a:xfrm>
            <a:off x="115777" y="1080231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归一化极点：</a:t>
            </a:r>
          </a:p>
        </p:txBody>
      </p:sp>
      <p:pic>
        <p:nvPicPr>
          <p:cNvPr id="8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95" y="1762087"/>
            <a:ext cx="4114801" cy="647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86" y="3532270"/>
            <a:ext cx="3695701" cy="1117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78" name="Group"/>
          <p:cNvGrpSpPr/>
          <p:nvPr/>
        </p:nvGrpSpPr>
        <p:grpSpPr>
          <a:xfrm>
            <a:off x="115777" y="2710678"/>
            <a:ext cx="4906418" cy="520701"/>
            <a:chOff x="0" y="-25399"/>
            <a:chExt cx="4906416" cy="520700"/>
          </a:xfrm>
        </p:grpSpPr>
        <p:sp>
          <p:nvSpPr>
            <p:cNvPr id="876" name="归一低通滤波器(          )传输函数 ："/>
            <p:cNvSpPr txBox="1"/>
            <p:nvPr/>
          </p:nvSpPr>
          <p:spPr>
            <a:xfrm>
              <a:off x="0" y="-25400"/>
              <a:ext cx="49064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归一低通滤波器(          )传输函数 ：</a:t>
              </a:r>
            </a:p>
          </p:txBody>
        </p:sp>
        <p:pic>
          <p:nvPicPr>
            <p:cNvPr id="87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6594" y="123967"/>
              <a:ext cx="889001" cy="3175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879" name="通带截止频率              传输函数："/>
          <p:cNvSpPr txBox="1"/>
          <p:nvPr/>
        </p:nvSpPr>
        <p:spPr>
          <a:xfrm>
            <a:off x="115777" y="5039529"/>
            <a:ext cx="465266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通带截止频率              传输函数：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486" y="5141129"/>
            <a:ext cx="8890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995" y="5772353"/>
            <a:ext cx="9372601" cy="1206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884" name="Group"/>
          <p:cNvGrpSpPr/>
          <p:nvPr/>
        </p:nvGrpSpPr>
        <p:grpSpPr>
          <a:xfrm>
            <a:off x="6557255" y="3509155"/>
            <a:ext cx="2366517" cy="647701"/>
            <a:chOff x="0" y="0"/>
            <a:chExt cx="2366516" cy="647700"/>
          </a:xfrm>
        </p:grpSpPr>
        <p:sp>
          <p:nvSpPr>
            <p:cNvPr id="882" name="查表求各     参数"/>
            <p:cNvSpPr txBox="1"/>
            <p:nvPr/>
          </p:nvSpPr>
          <p:spPr>
            <a:xfrm>
              <a:off x="0" y="63500"/>
              <a:ext cx="23665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查表求各     参数</a:t>
              </a:r>
            </a:p>
          </p:txBody>
        </p:sp>
        <p:pic>
          <p:nvPicPr>
            <p:cNvPr id="883" name="Image" descr="Image"/>
            <p:cNvPicPr>
              <a:picLocks noChangeAspect="1"/>
            </p:cNvPicPr>
            <p:nvPr/>
          </p:nvPicPr>
          <p:blipFill>
            <a:blip r:embed="rId2"/>
            <a:srcRect r="90999"/>
            <a:stretch>
              <a:fillRect/>
            </a:stretch>
          </p:blipFill>
          <p:spPr>
            <a:xfrm>
              <a:off x="1286003" y="0"/>
              <a:ext cx="370356" cy="6477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D0D74-08CA-AE45-BB36-C1097035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797" y="912785"/>
            <a:ext cx="5874632" cy="6495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6DDEC-38E8-474E-90E4-78C7B03A05B0}"/>
              </a:ext>
            </a:extLst>
          </p:cNvPr>
          <p:cNvSpPr txBox="1"/>
          <p:nvPr/>
        </p:nvSpPr>
        <p:spPr>
          <a:xfrm>
            <a:off x="6502400" y="8458587"/>
            <a:ext cx="563277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切比雪夫滤波器极点分布规律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3E77FB-2B0B-B847-8EDC-9CD4EBC58D36}"/>
              </a:ext>
            </a:extLst>
          </p:cNvPr>
          <p:cNvSpPr/>
          <p:nvPr/>
        </p:nvSpPr>
        <p:spPr>
          <a:xfrm>
            <a:off x="9810427" y="3084163"/>
            <a:ext cx="180000" cy="180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CN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D9A6CD-ABEF-8146-BED9-71D92DA378AD}"/>
              </a:ext>
            </a:extLst>
          </p:cNvPr>
          <p:cNvSpPr/>
          <p:nvPr/>
        </p:nvSpPr>
        <p:spPr>
          <a:xfrm>
            <a:off x="10179804" y="2270908"/>
            <a:ext cx="180000" cy="18000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CN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A2AA0C-AE48-214B-8B54-2A6D363A9D79}"/>
              </a:ext>
            </a:extLst>
          </p:cNvPr>
          <p:cNvCxnSpPr>
            <a:cxnSpLocks/>
          </p:cNvCxnSpPr>
          <p:nvPr/>
        </p:nvCxnSpPr>
        <p:spPr>
          <a:xfrm>
            <a:off x="9810427" y="2270908"/>
            <a:ext cx="180000" cy="18000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5770D3-AE39-8943-8014-3284F4D04380}"/>
              </a:ext>
            </a:extLst>
          </p:cNvPr>
          <p:cNvCxnSpPr>
            <a:cxnSpLocks/>
          </p:cNvCxnSpPr>
          <p:nvPr/>
        </p:nvCxnSpPr>
        <p:spPr>
          <a:xfrm flipV="1">
            <a:off x="9794929" y="2239912"/>
            <a:ext cx="180000" cy="198057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CA445D-FF74-D14B-AA3F-B4FD57696A30}"/>
              </a:ext>
            </a:extLst>
          </p:cNvPr>
          <p:cNvSpPr txBox="1"/>
          <p:nvPr/>
        </p:nvSpPr>
        <p:spPr>
          <a:xfrm>
            <a:off x="558371" y="4035544"/>
            <a:ext cx="5386522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极点横坐标</a:t>
            </a:r>
            <a:r>
              <a:rPr lang="zh-CN" altLang="en-US" sz="2400" dirty="0"/>
              <a:t>由内圆决定</a:t>
            </a:r>
            <a:endParaRPr lang="en-US" altLang="zh-CN" sz="24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极点纵坐标由</a:t>
            </a:r>
            <a:r>
              <a:rPr kumimoji="0" lang="zh-CN" altLang="en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外圆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决定</a:t>
            </a:r>
            <a:endParaRPr kumimoji="0" lang="en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36112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sp>
        <p:nvSpPr>
          <p:cNvPr id="888" name="例：设计一个低通切比雪夫滤波器。要求："/>
          <p:cNvSpPr txBox="1"/>
          <p:nvPr/>
        </p:nvSpPr>
        <p:spPr>
          <a:xfrm>
            <a:off x="115777" y="1080231"/>
            <a:ext cx="5905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例：设计一个低通切比雪夫滤波器。要求：</a:t>
            </a:r>
          </a:p>
        </p:txBody>
      </p:sp>
      <p:sp>
        <p:nvSpPr>
          <p:cNvPr id="889" name="通带截止频率     =3MHz  ，最大衰减     =0.1dB"/>
          <p:cNvSpPr txBox="1"/>
          <p:nvPr/>
        </p:nvSpPr>
        <p:spPr>
          <a:xfrm>
            <a:off x="717156" y="1608151"/>
            <a:ext cx="643175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通带截止频率</a:t>
            </a:r>
            <a:r>
              <a:rPr dirty="0"/>
              <a:t>     =3MHz  ，</a:t>
            </a:r>
            <a:r>
              <a:rPr dirty="0" err="1"/>
              <a:t>最大衰减</a:t>
            </a:r>
            <a:r>
              <a:rPr dirty="0"/>
              <a:t>     =0.1dB</a:t>
            </a:r>
          </a:p>
        </p:txBody>
      </p:sp>
      <p:sp>
        <p:nvSpPr>
          <p:cNvPr id="890" name="阻带截止频率     =12MHz，最小衰减     =60dB"/>
          <p:cNvSpPr txBox="1"/>
          <p:nvPr/>
        </p:nvSpPr>
        <p:spPr>
          <a:xfrm>
            <a:off x="717156" y="2055886"/>
            <a:ext cx="634722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阻带截止频率</a:t>
            </a:r>
            <a:r>
              <a:rPr dirty="0"/>
              <a:t>     =12MHz，最小衰减     =60dB</a:t>
            </a:r>
          </a:p>
        </p:txBody>
      </p:sp>
      <p:pic>
        <p:nvPicPr>
          <p:cNvPr id="8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4" y="1709751"/>
            <a:ext cx="2667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14" y="2193169"/>
            <a:ext cx="241301" cy="292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18" y="2176536"/>
            <a:ext cx="330201" cy="279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268" y="1709751"/>
            <a:ext cx="342901" cy="317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95" name="解："/>
          <p:cNvSpPr txBox="1"/>
          <p:nvPr/>
        </p:nvSpPr>
        <p:spPr>
          <a:xfrm>
            <a:off x="115777" y="2834474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解：</a:t>
            </a:r>
          </a:p>
        </p:txBody>
      </p:sp>
      <p:sp>
        <p:nvSpPr>
          <p:cNvPr id="896" name="2、求幅度平方函数"/>
          <p:cNvSpPr txBox="1"/>
          <p:nvPr/>
        </p:nvSpPr>
        <p:spPr>
          <a:xfrm>
            <a:off x="75685" y="6151914"/>
            <a:ext cx="272221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2、求幅度平方函数</a:t>
            </a:r>
          </a:p>
        </p:txBody>
      </p:sp>
      <p:sp>
        <p:nvSpPr>
          <p:cNvPr id="897" name="3、求传输函数"/>
          <p:cNvSpPr txBox="1"/>
          <p:nvPr/>
        </p:nvSpPr>
        <p:spPr>
          <a:xfrm>
            <a:off x="39810" y="6816973"/>
            <a:ext cx="211261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3、求传输函数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756" y="4241628"/>
            <a:ext cx="5212182" cy="18923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410" y="4885047"/>
            <a:ext cx="1636916" cy="5572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00" name="取N＝5"/>
          <p:cNvSpPr txBox="1"/>
          <p:nvPr/>
        </p:nvSpPr>
        <p:spPr>
          <a:xfrm>
            <a:off x="9684425" y="4927439"/>
            <a:ext cx="111353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取N＝5</a:t>
            </a:r>
          </a:p>
        </p:txBody>
      </p:sp>
      <p:sp>
        <p:nvSpPr>
          <p:cNvPr id="901" name="归一化低通"/>
          <p:cNvSpPr txBox="1"/>
          <p:nvPr/>
        </p:nvSpPr>
        <p:spPr>
          <a:xfrm>
            <a:off x="2374175" y="6816973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归一化低通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4224" y="6655376"/>
            <a:ext cx="4257636" cy="11861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905" name="Group"/>
          <p:cNvGrpSpPr/>
          <p:nvPr/>
        </p:nvGrpSpPr>
        <p:grpSpPr>
          <a:xfrm>
            <a:off x="8713609" y="6753473"/>
            <a:ext cx="2366517" cy="647701"/>
            <a:chOff x="0" y="0"/>
            <a:chExt cx="2366516" cy="647700"/>
          </a:xfrm>
        </p:grpSpPr>
        <p:sp>
          <p:nvSpPr>
            <p:cNvPr id="903" name="查表求各     参数"/>
            <p:cNvSpPr txBox="1"/>
            <p:nvPr/>
          </p:nvSpPr>
          <p:spPr>
            <a:xfrm>
              <a:off x="0" y="63500"/>
              <a:ext cx="23665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查表求各     参数</a:t>
              </a:r>
            </a:p>
          </p:txBody>
        </p:sp>
        <p:pic>
          <p:nvPicPr>
            <p:cNvPr id="904" name="Image" descr="Image"/>
            <p:cNvPicPr>
              <a:picLocks noChangeAspect="1"/>
            </p:cNvPicPr>
            <p:nvPr/>
          </p:nvPicPr>
          <p:blipFill>
            <a:blip r:embed="rId9"/>
            <a:srcRect r="90999"/>
            <a:stretch>
              <a:fillRect/>
            </a:stretch>
          </p:blipFill>
          <p:spPr>
            <a:xfrm>
              <a:off x="1286003" y="0"/>
              <a:ext cx="370356" cy="6477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906" name="所求低通"/>
          <p:cNvSpPr txBox="1"/>
          <p:nvPr/>
        </p:nvSpPr>
        <p:spPr>
          <a:xfrm>
            <a:off x="770043" y="8445689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所求低通</a:t>
            </a:r>
          </a:p>
        </p:txBody>
      </p:sp>
      <p:grpSp>
        <p:nvGrpSpPr>
          <p:cNvPr id="912" name="Group"/>
          <p:cNvGrpSpPr/>
          <p:nvPr/>
        </p:nvGrpSpPr>
        <p:grpSpPr>
          <a:xfrm>
            <a:off x="2293405" y="8272127"/>
            <a:ext cx="10571074" cy="1276797"/>
            <a:chOff x="0" y="0"/>
            <a:chExt cx="10571073" cy="1276795"/>
          </a:xfrm>
        </p:grpSpPr>
        <p:grpSp>
          <p:nvGrpSpPr>
            <p:cNvPr id="909" name="Group"/>
            <p:cNvGrpSpPr/>
            <p:nvPr/>
          </p:nvGrpSpPr>
          <p:grpSpPr>
            <a:xfrm>
              <a:off x="0" y="0"/>
              <a:ext cx="10571074" cy="1149129"/>
              <a:chOff x="0" y="0"/>
              <a:chExt cx="10571073" cy="1149128"/>
            </a:xfrm>
          </p:grpSpPr>
          <p:pic>
            <p:nvPicPr>
              <p:cNvPr id="907" name="Image" descr="Imag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899" y="0"/>
                <a:ext cx="8015175" cy="1149129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908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111718"/>
                <a:ext cx="2452272" cy="925693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pic>
          <p:nvPicPr>
            <p:cNvPr id="910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07445" y="1113172"/>
              <a:ext cx="285291" cy="16362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911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83995" y="1113172"/>
              <a:ext cx="285291" cy="16362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917" name="Group"/>
          <p:cNvGrpSpPr/>
          <p:nvPr/>
        </p:nvGrpSpPr>
        <p:grpSpPr>
          <a:xfrm>
            <a:off x="115777" y="3493671"/>
            <a:ext cx="7662333" cy="628394"/>
            <a:chOff x="0" y="0"/>
            <a:chExt cx="7662332" cy="628392"/>
          </a:xfrm>
        </p:grpSpPr>
        <p:pic>
          <p:nvPicPr>
            <p:cNvPr id="913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69462" y="71144"/>
              <a:ext cx="5492871" cy="5572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916" name="Group"/>
            <p:cNvGrpSpPr/>
            <p:nvPr/>
          </p:nvGrpSpPr>
          <p:grpSpPr>
            <a:xfrm>
              <a:off x="0" y="0"/>
              <a:ext cx="1841749" cy="610119"/>
              <a:chOff x="0" y="0"/>
              <a:chExt cx="1841748" cy="610118"/>
            </a:xfrm>
          </p:grpSpPr>
          <p:sp>
            <p:nvSpPr>
              <p:cNvPr id="914" name="1、求     和N"/>
              <p:cNvSpPr txBox="1"/>
              <p:nvPr/>
            </p:nvSpPr>
            <p:spPr>
              <a:xfrm>
                <a:off x="0" y="89418"/>
                <a:ext cx="1841749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>
                <a:lvl1pPr algn="l" defTabSz="457200">
                  <a:defRPr sz="2400">
                    <a:solidFill>
                      <a:srgbClr val="0433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1、求     和N</a:t>
                </a:r>
              </a:p>
            </p:txBody>
          </p:sp>
          <p:pic>
            <p:nvPicPr>
              <p:cNvPr id="915" name="Image" descr="Image"/>
              <p:cNvPicPr>
                <a:picLocks noChangeAspect="1"/>
              </p:cNvPicPr>
              <p:nvPr/>
            </p:nvPicPr>
            <p:blipFill>
              <a:blip r:embed="rId13"/>
              <a:srcRect r="95408"/>
              <a:stretch>
                <a:fillRect/>
              </a:stretch>
            </p:blipFill>
            <p:spPr>
              <a:xfrm>
                <a:off x="917832" y="0"/>
                <a:ext cx="252188" cy="55724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" grpId="1" animBg="1" advAuto="0"/>
      <p:bldP spid="896" grpId="6" animBg="1" advAuto="0"/>
      <p:bldP spid="897" grpId="7" animBg="1" advAuto="0"/>
      <p:bldP spid="898" grpId="3" animBg="1" advAuto="0"/>
      <p:bldP spid="899" grpId="4" animBg="1" advAuto="0"/>
      <p:bldP spid="900" grpId="5" animBg="1" advAuto="0"/>
      <p:bldP spid="901" grpId="8" animBg="1" advAuto="0"/>
      <p:bldP spid="902" grpId="9" animBg="1" advAuto="0"/>
      <p:bldP spid="905" grpId="10" animBg="1" advAuto="0"/>
      <p:bldP spid="906" grpId="11" animBg="1" advAuto="0"/>
      <p:bldP spid="912" grpId="12" animBg="1" advAuto="0"/>
      <p:bldP spid="917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pic>
        <p:nvPicPr>
          <p:cNvPr id="9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43" y="1377435"/>
            <a:ext cx="8665659" cy="59569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535" y="1500639"/>
            <a:ext cx="4380513" cy="58121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3" name="查表确定N"/>
          <p:cNvSpPr txBox="1"/>
          <p:nvPr/>
        </p:nvSpPr>
        <p:spPr>
          <a:xfrm>
            <a:off x="6576796" y="8050557"/>
            <a:ext cx="2273200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查表确定N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3" y="1034148"/>
            <a:ext cx="1968501" cy="330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5" name="Line"/>
          <p:cNvSpPr/>
          <p:nvPr/>
        </p:nvSpPr>
        <p:spPr>
          <a:xfrm>
            <a:off x="1556975" y="7371099"/>
            <a:ext cx="154767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6164888" y="7371099"/>
            <a:ext cx="154767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0624056" y="7371099"/>
            <a:ext cx="154767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990" y="7903479"/>
            <a:ext cx="1625601" cy="635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9" name="Circle"/>
          <p:cNvSpPr/>
          <p:nvPr/>
        </p:nvSpPr>
        <p:spPr>
          <a:xfrm>
            <a:off x="2672555" y="3200592"/>
            <a:ext cx="127001" cy="12700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0" name="Line"/>
          <p:cNvSpPr/>
          <p:nvPr/>
        </p:nvSpPr>
        <p:spPr>
          <a:xfrm flipV="1">
            <a:off x="229329" y="3667912"/>
            <a:ext cx="1" cy="80215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41" name="Group"/>
          <p:cNvGrpSpPr/>
          <p:nvPr/>
        </p:nvGrpSpPr>
        <p:grpSpPr>
          <a:xfrm>
            <a:off x="271366" y="1666067"/>
            <a:ext cx="177801" cy="4842663"/>
            <a:chOff x="0" y="0"/>
            <a:chExt cx="177800" cy="4842662"/>
          </a:xfrm>
        </p:grpSpPr>
        <p:sp>
          <p:nvSpPr>
            <p:cNvPr id="931" name="Line"/>
            <p:cNvSpPr/>
            <p:nvPr/>
          </p:nvSpPr>
          <p:spPr>
            <a:xfrm>
              <a:off x="50800" y="55253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50800" y="-1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50800" y="165761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50800" y="1105077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0" y="268330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25400" y="213076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0" y="3788384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0" y="3235845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0" y="4842662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0" y="4290123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4629163" y="1666067"/>
            <a:ext cx="177801" cy="4842663"/>
            <a:chOff x="0" y="0"/>
            <a:chExt cx="177800" cy="4842662"/>
          </a:xfrm>
        </p:grpSpPr>
        <p:sp>
          <p:nvSpPr>
            <p:cNvPr id="942" name="Line"/>
            <p:cNvSpPr/>
            <p:nvPr/>
          </p:nvSpPr>
          <p:spPr>
            <a:xfrm>
              <a:off x="50800" y="55253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50800" y="-1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50800" y="165761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50800" y="1105077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0" y="268330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25400" y="213076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0" y="3788384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0" y="3235845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0" y="4842662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0" y="4290123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963" name="Group"/>
          <p:cNvGrpSpPr/>
          <p:nvPr/>
        </p:nvGrpSpPr>
        <p:grpSpPr>
          <a:xfrm>
            <a:off x="9041441" y="1686007"/>
            <a:ext cx="177801" cy="4842663"/>
            <a:chOff x="0" y="0"/>
            <a:chExt cx="177800" cy="4842662"/>
          </a:xfrm>
        </p:grpSpPr>
        <p:sp>
          <p:nvSpPr>
            <p:cNvPr id="953" name="Line"/>
            <p:cNvSpPr/>
            <p:nvPr/>
          </p:nvSpPr>
          <p:spPr>
            <a:xfrm>
              <a:off x="50800" y="55253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50800" y="-1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50800" y="165761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50800" y="1105077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0" y="2683306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25400" y="2130768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0" y="3788384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0" y="3235845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0" y="4842662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0" y="4290123"/>
              <a:ext cx="12700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64" name="Line"/>
          <p:cNvSpPr/>
          <p:nvPr/>
        </p:nvSpPr>
        <p:spPr>
          <a:xfrm flipV="1">
            <a:off x="4520682" y="3670666"/>
            <a:ext cx="1" cy="796643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5" name="Line"/>
          <p:cNvSpPr/>
          <p:nvPr/>
        </p:nvSpPr>
        <p:spPr>
          <a:xfrm flipV="1">
            <a:off x="9021123" y="3771530"/>
            <a:ext cx="1" cy="796643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06" y="1034148"/>
            <a:ext cx="1968501" cy="330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75" y="1034148"/>
            <a:ext cx="1968501" cy="330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68" name="Line"/>
          <p:cNvSpPr/>
          <p:nvPr/>
        </p:nvSpPr>
        <p:spPr>
          <a:xfrm>
            <a:off x="1044246" y="1677529"/>
            <a:ext cx="3022767" cy="3168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57" y="616"/>
                  <a:pt x="923" y="1227"/>
                  <a:pt x="1398" y="1831"/>
                </a:cubicBezTo>
                <a:cubicBezTo>
                  <a:pt x="2308" y="2988"/>
                  <a:pt x="3251" y="4122"/>
                  <a:pt x="4238" y="5219"/>
                </a:cubicBezTo>
                <a:cubicBezTo>
                  <a:pt x="5268" y="6364"/>
                  <a:pt x="6345" y="7468"/>
                  <a:pt x="7447" y="8549"/>
                </a:cubicBezTo>
                <a:cubicBezTo>
                  <a:pt x="8401" y="9485"/>
                  <a:pt x="9374" y="10405"/>
                  <a:pt x="10350" y="11321"/>
                </a:cubicBezTo>
                <a:cubicBezTo>
                  <a:pt x="14052" y="14795"/>
                  <a:pt x="17802" y="18222"/>
                  <a:pt x="21600" y="21600"/>
                </a:cubicBezTo>
              </a:path>
            </a:pathLst>
          </a:cu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07" y="7706660"/>
            <a:ext cx="1659094" cy="102863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2" name="4.2.3 切比雪夫（Chebyshev）滤波器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4.2.3 切比雪夫（Chebyshev）滤波器</a:t>
            </a:r>
          </a:p>
        </p:txBody>
      </p:sp>
      <p:pic>
        <p:nvPicPr>
          <p:cNvPr id="973" name="pasted-image-small.png" descr="pasted-image-sm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87465" y="-1187184"/>
            <a:ext cx="7829870" cy="128028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74" name="Line"/>
          <p:cNvSpPr/>
          <p:nvPr/>
        </p:nvSpPr>
        <p:spPr>
          <a:xfrm>
            <a:off x="3366794" y="1830386"/>
            <a:ext cx="758541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5" name="Line"/>
          <p:cNvSpPr/>
          <p:nvPr/>
        </p:nvSpPr>
        <p:spPr>
          <a:xfrm>
            <a:off x="10429895" y="1760584"/>
            <a:ext cx="10612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6" name="Rectangle"/>
          <p:cNvSpPr/>
          <p:nvPr/>
        </p:nvSpPr>
        <p:spPr>
          <a:xfrm>
            <a:off x="198105" y="4084527"/>
            <a:ext cx="8599009" cy="401564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7" name="Rectangle"/>
          <p:cNvSpPr/>
          <p:nvPr/>
        </p:nvSpPr>
        <p:spPr>
          <a:xfrm>
            <a:off x="198105" y="8190514"/>
            <a:ext cx="7335179" cy="401564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0" name="作业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作业</a:t>
            </a:r>
          </a:p>
        </p:txBody>
      </p:sp>
      <p:sp>
        <p:nvSpPr>
          <p:cNvPr id="981" name="4.1…"/>
          <p:cNvSpPr txBox="1"/>
          <p:nvPr/>
        </p:nvSpPr>
        <p:spPr>
          <a:xfrm>
            <a:off x="5898200" y="3286352"/>
            <a:ext cx="622697" cy="157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4.1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4.2</a:t>
            </a:r>
          </a:p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4.3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4.1.2 滤波器性能指标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4.1.2 滤波器性能指标</a:t>
            </a:r>
          </a:p>
        </p:txBody>
      </p:sp>
      <p:sp>
        <p:nvSpPr>
          <p:cNvPr id="16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356360" y="3962400"/>
            <a:ext cx="39624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 flipV="1">
            <a:off x="1508760" y="1264920"/>
            <a:ext cx="0" cy="28498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/>
          <p:cNvCxnSpPr/>
          <p:nvPr/>
        </p:nvCxnSpPr>
        <p:spPr>
          <a:xfrm>
            <a:off x="1508760" y="1889760"/>
            <a:ext cx="1813560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322320" y="1889760"/>
            <a:ext cx="0" cy="207264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307080" y="3962400"/>
            <a:ext cx="1524000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8760" y="4823823"/>
            <a:ext cx="30861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理想低通滤波器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31080" y="4116281"/>
                <a:ext cx="304789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 Light"/>
                        </a:rPr>
                        <m:t>𝜔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TextBox 1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4831080" y="4116281"/>
                <a:ext cx="304789" cy="430887"/>
              </a:xfrm>
              <a:prstGeom prst="rect">
                <a:avLst/>
              </a:prstGeom>
              <a:blipFill rotWithShape="true">
                <a:blip r:embed="rId2"/>
                <a:stretch>
                  <a:fillRect t="-49" r="-5420" b="132"/>
                </a:stretch>
              </a:blip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508760" y="1172976"/>
                <a:ext cx="1470654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48" name="TextBox 47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1508760" y="1172976"/>
                <a:ext cx="1470654" cy="430887"/>
              </a:xfrm>
              <a:prstGeom prst="rect">
                <a:avLst/>
              </a:prstGeom>
              <a:blipFill rotWithShape="true">
                <a:blip r:embed="rId3"/>
                <a:stretch>
                  <a:fillRect t="-30" r="43" b="113"/>
                </a:stretch>
              </a:blip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8008625" y="3962400"/>
            <a:ext cx="39624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 flipV="1">
            <a:off x="8161025" y="1264920"/>
            <a:ext cx="0" cy="28498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TextBox 53"/>
          <p:cNvSpPr txBox="1"/>
          <p:nvPr/>
        </p:nvSpPr>
        <p:spPr>
          <a:xfrm>
            <a:off x="8161025" y="4823823"/>
            <a:ext cx="30861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实际的低通滤波器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1483345" y="4116281"/>
                <a:ext cx="304789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 Light"/>
                        </a:rPr>
                        <m:t>𝜔</m:t>
                      </m:r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55" name="TextBox 5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11483345" y="4116281"/>
                <a:ext cx="304789" cy="430887"/>
              </a:xfrm>
              <a:prstGeom prst="rect">
                <a:avLst/>
              </a:prstGeom>
              <a:blipFill rotWithShape="true">
                <a:blip r:embed="rId2"/>
                <a:stretch>
                  <a:fillRect l="-2" t="-49" r="-5419" b="132"/>
                </a:stretch>
              </a:blip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8161025" y="1172976"/>
                <a:ext cx="1470654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56" name="TextBox 55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161025" y="1172976"/>
                <a:ext cx="1470654" cy="430887"/>
              </a:xfrm>
              <a:prstGeom prst="rect">
                <a:avLst/>
              </a:prstGeom>
              <a:blipFill rotWithShape="true">
                <a:blip r:embed="rId3"/>
                <a:stretch>
                  <a:fillRect t="-30" r="43" b="113"/>
                </a:stretch>
              </a:blip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8168640" y="1996039"/>
            <a:ext cx="3718560" cy="1946146"/>
          </a:xfrm>
          <a:custGeom>
            <a:avLst/>
            <a:gdLst>
              <a:gd name="connsiteX0" fmla="*/ 0 w 3718560"/>
              <a:gd name="connsiteY0" fmla="*/ 61361 h 1946146"/>
              <a:gd name="connsiteX1" fmla="*/ 670560 w 3718560"/>
              <a:gd name="connsiteY1" fmla="*/ 244241 h 1946146"/>
              <a:gd name="connsiteX2" fmla="*/ 1249680 w 3718560"/>
              <a:gd name="connsiteY2" fmla="*/ 401 h 1946146"/>
              <a:gd name="connsiteX3" fmla="*/ 1584960 w 3718560"/>
              <a:gd name="connsiteY3" fmla="*/ 259481 h 1946146"/>
              <a:gd name="connsiteX4" fmla="*/ 1645920 w 3718560"/>
              <a:gd name="connsiteY4" fmla="*/ 1768241 h 1946146"/>
              <a:gd name="connsiteX5" fmla="*/ 2164080 w 3718560"/>
              <a:gd name="connsiteY5" fmla="*/ 1829201 h 1946146"/>
              <a:gd name="connsiteX6" fmla="*/ 2910840 w 3718560"/>
              <a:gd name="connsiteY6" fmla="*/ 1935881 h 1946146"/>
              <a:gd name="connsiteX7" fmla="*/ 3718560 w 3718560"/>
              <a:gd name="connsiteY7" fmla="*/ 1935881 h 194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8560" h="1946146">
                <a:moveTo>
                  <a:pt x="0" y="61361"/>
                </a:moveTo>
                <a:cubicBezTo>
                  <a:pt x="231140" y="157881"/>
                  <a:pt x="462280" y="254401"/>
                  <a:pt x="670560" y="244241"/>
                </a:cubicBezTo>
                <a:cubicBezTo>
                  <a:pt x="878840" y="234081"/>
                  <a:pt x="1097280" y="-2139"/>
                  <a:pt x="1249680" y="401"/>
                </a:cubicBezTo>
                <a:cubicBezTo>
                  <a:pt x="1402080" y="2941"/>
                  <a:pt x="1518920" y="-35159"/>
                  <a:pt x="1584960" y="259481"/>
                </a:cubicBezTo>
                <a:cubicBezTo>
                  <a:pt x="1651000" y="554121"/>
                  <a:pt x="1549400" y="1506621"/>
                  <a:pt x="1645920" y="1768241"/>
                </a:cubicBezTo>
                <a:cubicBezTo>
                  <a:pt x="1742440" y="2029861"/>
                  <a:pt x="1953260" y="1801261"/>
                  <a:pt x="2164080" y="1829201"/>
                </a:cubicBezTo>
                <a:cubicBezTo>
                  <a:pt x="2374900" y="1857141"/>
                  <a:pt x="2651760" y="1918101"/>
                  <a:pt x="2910840" y="1935881"/>
                </a:cubicBezTo>
                <a:cubicBezTo>
                  <a:pt x="3169920" y="1953661"/>
                  <a:pt x="3444240" y="1944771"/>
                  <a:pt x="3718560" y="1935881"/>
                </a:cubicBezTo>
              </a:path>
            </a:pathLst>
          </a:custGeom>
          <a:ln w="28575">
            <a:solidFill>
              <a:srgbClr val="043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80760" y="2773680"/>
            <a:ext cx="108204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952500" y="6187439"/>
            <a:ext cx="5066034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频域存在锐截止</a:t>
            </a:r>
          </a:p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en-US" sz="2800" dirty="0"/>
              <a:t>时域无限时宽</a:t>
            </a:r>
            <a:r>
              <a:rPr lang="zh-CN" altLang="en-US" sz="2800" dirty="0"/>
              <a:t>（非因果）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09208" y="6251301"/>
            <a:ext cx="5066034" cy="20415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频域平滑无突变</a:t>
            </a:r>
          </a:p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en-US" sz="2800" dirty="0"/>
              <a:t>频域存在波动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457200" marR="0" indent="-4572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en-US" sz="2800" dirty="0"/>
              <a:t>时域</a:t>
            </a:r>
            <a:r>
              <a:rPr lang="zh-CN" altLang="en-US" sz="2800" dirty="0"/>
              <a:t>因果，可实现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rcRect l="17452"/>
          <a:stretch>
            <a:fillRect/>
          </a:stretch>
        </p:blipFill>
        <p:spPr>
          <a:xfrm>
            <a:off x="4930144" y="994747"/>
            <a:ext cx="7990239" cy="38028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rcRect l="17139"/>
          <a:stretch>
            <a:fillRect/>
          </a:stretch>
        </p:blipFill>
        <p:spPr>
          <a:xfrm>
            <a:off x="4858795" y="4768856"/>
            <a:ext cx="8121285" cy="3200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1" name="4.1.2 滤波器性能指标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4.1.2 滤波器性能指标</a:t>
            </a:r>
          </a:p>
        </p:txBody>
      </p:sp>
      <p:sp>
        <p:nvSpPr>
          <p:cNvPr id="16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3" name="数字低通滤波器性能指标："/>
          <p:cNvSpPr txBox="1"/>
          <p:nvPr/>
        </p:nvSpPr>
        <p:spPr>
          <a:xfrm>
            <a:off x="153211" y="1036565"/>
            <a:ext cx="4076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数字</a:t>
            </a:r>
            <a:r>
              <a:t>低通滤波器性能指标：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4904940" y="5389483"/>
            <a:ext cx="243166" cy="1753891"/>
            <a:chOff x="0" y="0"/>
            <a:chExt cx="243165" cy="1753889"/>
          </a:xfrm>
        </p:grpSpPr>
        <p:sp>
          <p:nvSpPr>
            <p:cNvPr id="164" name="Line"/>
            <p:cNvSpPr/>
            <p:nvPr/>
          </p:nvSpPr>
          <p:spPr>
            <a:xfrm>
              <a:off x="0" y="0"/>
              <a:ext cx="243166" cy="0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5" name="Line"/>
            <p:cNvSpPr/>
            <p:nvPr/>
          </p:nvSpPr>
          <p:spPr>
            <a:xfrm>
              <a:off x="0" y="1753889"/>
              <a:ext cx="243166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153211" y="1978757"/>
            <a:ext cx="3041842" cy="4648201"/>
            <a:chOff x="0" y="0"/>
            <a:chExt cx="3041840" cy="4648200"/>
          </a:xfrm>
        </p:grpSpPr>
        <p:sp>
          <p:nvSpPr>
            <p:cNvPr id="167" name="通带…"/>
            <p:cNvSpPr txBox="1"/>
            <p:nvPr/>
          </p:nvSpPr>
          <p:spPr>
            <a:xfrm>
              <a:off x="0" y="0"/>
              <a:ext cx="2187296" cy="4648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600">
                  <a:solidFill>
                    <a:srgbClr val="0433FF"/>
                  </a:solidFill>
                </a:defRPr>
              </a:pPr>
              <a:r>
                <a:t>通带</a:t>
              </a:r>
            </a:p>
            <a:p>
              <a:pPr algn="l">
                <a:defRPr sz="2600"/>
              </a:pPr>
              <a:r>
                <a:t>通带范围</a:t>
              </a:r>
            </a:p>
            <a:p>
              <a:pPr algn="l">
                <a:defRPr sz="2600"/>
              </a:pPr>
              <a:r>
                <a:t>通带最大波动</a:t>
              </a:r>
            </a:p>
            <a:p>
              <a:pPr algn="l">
                <a:defRPr sz="2600"/>
              </a:pPr>
              <a:endParaRPr/>
            </a:p>
            <a:p>
              <a:pPr algn="l">
                <a:defRPr sz="2600">
                  <a:solidFill>
                    <a:srgbClr val="0433FF"/>
                  </a:solidFill>
                </a:defRPr>
              </a:pPr>
              <a:r>
                <a:t>阻带</a:t>
              </a:r>
            </a:p>
            <a:p>
              <a:pPr algn="l">
                <a:defRPr sz="2600"/>
              </a:pPr>
              <a:r>
                <a:t>阻带范围</a:t>
              </a:r>
            </a:p>
            <a:p>
              <a:pPr algn="l">
                <a:defRPr sz="2600"/>
              </a:pPr>
              <a:r>
                <a:t>阻带最小衰减</a:t>
              </a:r>
            </a:p>
            <a:p>
              <a:pPr algn="l">
                <a:defRPr sz="2600"/>
              </a:pPr>
              <a:endParaRPr/>
            </a:p>
            <a:p>
              <a:pPr algn="l">
                <a:defRPr sz="2600">
                  <a:solidFill>
                    <a:srgbClr val="0433FF"/>
                  </a:solidFill>
                </a:defRPr>
              </a:pPr>
              <a:r>
                <a:t>过渡带</a:t>
              </a:r>
            </a:p>
            <a:p>
              <a:pPr algn="l">
                <a:defRPr sz="2600"/>
              </a:pPr>
              <a:r>
                <a:t>过渡带范围</a:t>
              </a:r>
            </a:p>
          </p:txBody>
        </p:sp>
        <p:pic>
          <p:nvPicPr>
            <p:cNvPr id="16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9242" y="866003"/>
              <a:ext cx="266701" cy="342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0849" y="534991"/>
              <a:ext cx="342901" cy="2540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9417" y="2166192"/>
              <a:ext cx="317501" cy="215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3337" y="2450113"/>
              <a:ext cx="2540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1789" y="866003"/>
              <a:ext cx="368301" cy="342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6239" y="2450113"/>
              <a:ext cx="355601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17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394" y="6893824"/>
            <a:ext cx="2725215" cy="8069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394" y="8533224"/>
            <a:ext cx="2725215" cy="878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7" name="绝对指标表示"/>
          <p:cNvSpPr txBox="1"/>
          <p:nvPr/>
        </p:nvSpPr>
        <p:spPr>
          <a:xfrm>
            <a:off x="10908787" y="1306702"/>
            <a:ext cx="20955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绝对指标表示</a:t>
            </a:r>
          </a:p>
        </p:txBody>
      </p:sp>
      <p:sp>
        <p:nvSpPr>
          <p:cNvPr id="178" name="通带"/>
          <p:cNvSpPr txBox="1"/>
          <p:nvPr/>
        </p:nvSpPr>
        <p:spPr>
          <a:xfrm>
            <a:off x="6510992" y="2953223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通带</a:t>
            </a:r>
          </a:p>
        </p:txBody>
      </p:sp>
      <p:sp>
        <p:nvSpPr>
          <p:cNvPr id="179" name="阻带"/>
          <p:cNvSpPr txBox="1"/>
          <p:nvPr/>
        </p:nvSpPr>
        <p:spPr>
          <a:xfrm>
            <a:off x="9795218" y="2953223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阻带</a:t>
            </a:r>
          </a:p>
        </p:txBody>
      </p:sp>
      <p:sp>
        <p:nvSpPr>
          <p:cNvPr id="180" name="通带边频"/>
          <p:cNvSpPr txBox="1"/>
          <p:nvPr/>
        </p:nvSpPr>
        <p:spPr>
          <a:xfrm>
            <a:off x="7344712" y="1109830"/>
            <a:ext cx="1435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通带边频</a:t>
            </a:r>
          </a:p>
        </p:txBody>
      </p:sp>
      <p:sp>
        <p:nvSpPr>
          <p:cNvPr id="181" name="Line"/>
          <p:cNvSpPr/>
          <p:nvPr/>
        </p:nvSpPr>
        <p:spPr>
          <a:xfrm flipV="1">
            <a:off x="8062263" y="1807099"/>
            <a:ext cx="1" cy="5345907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8851533" y="3881680"/>
            <a:ext cx="1" cy="3622295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3" name="阻带边频"/>
          <p:cNvSpPr txBox="1"/>
          <p:nvPr/>
        </p:nvSpPr>
        <p:spPr>
          <a:xfrm>
            <a:off x="8133983" y="7652584"/>
            <a:ext cx="1435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阻带边频</a:t>
            </a:r>
          </a:p>
        </p:txBody>
      </p:sp>
      <p:sp>
        <p:nvSpPr>
          <p:cNvPr id="184" name="通带最大波动（dB）："/>
          <p:cNvSpPr txBox="1"/>
          <p:nvPr/>
        </p:nvSpPr>
        <p:spPr>
          <a:xfrm>
            <a:off x="144246" y="6202190"/>
            <a:ext cx="350809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通带最大波动（dB）：</a:t>
            </a:r>
          </a:p>
        </p:txBody>
      </p:sp>
      <p:sp>
        <p:nvSpPr>
          <p:cNvPr id="185" name="阻带最小衰减（dB）："/>
          <p:cNvSpPr txBox="1"/>
          <p:nvPr/>
        </p:nvSpPr>
        <p:spPr>
          <a:xfrm>
            <a:off x="61462" y="7889636"/>
            <a:ext cx="3508097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阻带最小衰减（dB）：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1540" y="8011726"/>
            <a:ext cx="2286001" cy="762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7" name="Line"/>
          <p:cNvSpPr/>
          <p:nvPr/>
        </p:nvSpPr>
        <p:spPr>
          <a:xfrm>
            <a:off x="5786813" y="7645733"/>
            <a:ext cx="926254" cy="1"/>
          </a:xfrm>
          <a:prstGeom prst="lin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0" name="模拟低通滤波器性能指标："/>
          <p:cNvSpPr txBox="1"/>
          <p:nvPr/>
        </p:nvSpPr>
        <p:spPr>
          <a:xfrm>
            <a:off x="153211" y="1036565"/>
            <a:ext cx="4076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模拟</a:t>
            </a:r>
            <a:r>
              <a:t>低通滤波器性能指标：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50" y="1660065"/>
            <a:ext cx="9675416" cy="45450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通带"/>
          <p:cNvSpPr txBox="1"/>
          <p:nvPr/>
        </p:nvSpPr>
        <p:spPr>
          <a:xfrm>
            <a:off x="5346026" y="4438977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通带</a:t>
            </a:r>
          </a:p>
        </p:txBody>
      </p:sp>
      <p:sp>
        <p:nvSpPr>
          <p:cNvPr id="193" name="阻带"/>
          <p:cNvSpPr txBox="1"/>
          <p:nvPr/>
        </p:nvSpPr>
        <p:spPr>
          <a:xfrm>
            <a:off x="9069225" y="4438977"/>
            <a:ext cx="774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阻带</a:t>
            </a:r>
          </a:p>
        </p:txBody>
      </p:sp>
      <p:grpSp>
        <p:nvGrpSpPr>
          <p:cNvPr id="196" name="Group"/>
          <p:cNvGrpSpPr/>
          <p:nvPr/>
        </p:nvGrpSpPr>
        <p:grpSpPr>
          <a:xfrm>
            <a:off x="4566880" y="6554269"/>
            <a:ext cx="2145696" cy="571501"/>
            <a:chOff x="0" y="-68452"/>
            <a:chExt cx="2145695" cy="571500"/>
          </a:xfrm>
        </p:grpSpPr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847"/>
              <a:ext cx="368300" cy="3429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95" name="通带边频"/>
            <p:cNvSpPr txBox="1"/>
            <p:nvPr/>
          </p:nvSpPr>
          <p:spPr>
            <a:xfrm>
              <a:off x="710595" y="-68453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通带边频</a:t>
              </a:r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7033060" y="6554269"/>
            <a:ext cx="2132996" cy="571501"/>
            <a:chOff x="0" y="-68452"/>
            <a:chExt cx="2132995" cy="571500"/>
          </a:xfrm>
        </p:grpSpPr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897"/>
              <a:ext cx="342900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98" name="阻带边频"/>
            <p:cNvSpPr txBox="1"/>
            <p:nvPr/>
          </p:nvSpPr>
          <p:spPr>
            <a:xfrm>
              <a:off x="697895" y="-68453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阻带边频</a:t>
              </a: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9486541" y="6554269"/>
            <a:ext cx="2132996" cy="571501"/>
            <a:chOff x="0" y="-68452"/>
            <a:chExt cx="2132995" cy="571500"/>
          </a:xfrm>
        </p:grpSpPr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897"/>
              <a:ext cx="342900" cy="30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01" name="截至频率"/>
            <p:cNvSpPr txBox="1"/>
            <p:nvPr/>
          </p:nvSpPr>
          <p:spPr>
            <a:xfrm>
              <a:off x="697895" y="-68453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截至频率</a:t>
              </a:r>
            </a:p>
          </p:txBody>
        </p:sp>
      </p:grpSp>
      <p:pic>
        <p:nvPicPr>
          <p:cNvPr id="20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753" y="7637214"/>
            <a:ext cx="5792806" cy="8030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407" y="8673670"/>
            <a:ext cx="5739498" cy="853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通带："/>
          <p:cNvSpPr txBox="1"/>
          <p:nvPr/>
        </p:nvSpPr>
        <p:spPr>
          <a:xfrm>
            <a:off x="2721006" y="7821455"/>
            <a:ext cx="1104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通带：</a:t>
            </a:r>
          </a:p>
        </p:txBody>
      </p:sp>
      <p:sp>
        <p:nvSpPr>
          <p:cNvPr id="206" name="阻带："/>
          <p:cNvSpPr txBox="1"/>
          <p:nvPr/>
        </p:nvSpPr>
        <p:spPr>
          <a:xfrm>
            <a:off x="2721006" y="8883185"/>
            <a:ext cx="11049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阻带：</a:t>
            </a:r>
          </a:p>
        </p:txBody>
      </p:sp>
      <p:sp>
        <p:nvSpPr>
          <p:cNvPr id="207" name="（归一化性能指标）"/>
          <p:cNvSpPr txBox="1"/>
          <p:nvPr/>
        </p:nvSpPr>
        <p:spPr>
          <a:xfrm>
            <a:off x="1259" y="3715285"/>
            <a:ext cx="3086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2600"/>
                </a:solidFill>
              </a:rPr>
              <a:t>（归一化性能指标）</a:t>
            </a:r>
          </a:p>
        </p:txBody>
      </p:sp>
      <p:sp>
        <p:nvSpPr>
          <p:cNvPr id="208" name="4.1.2 滤波器性能指标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4.1.2 滤波器性能指标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步骤："/>
          <p:cNvSpPr txBox="1"/>
          <p:nvPr/>
        </p:nvSpPr>
        <p:spPr>
          <a:xfrm>
            <a:off x="153211" y="1036565"/>
            <a:ext cx="4215898" cy="5027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en-US" dirty="0" err="1">
                <a:solidFill>
                  <a:srgbClr val="FF2600"/>
                </a:solidFill>
              </a:rPr>
              <a:t>数字滤波器设计总体</a:t>
            </a:r>
            <a:r>
              <a:rPr dirty="0" err="1">
                <a:solidFill>
                  <a:srgbClr val="FF2600"/>
                </a:solidFill>
              </a:rPr>
              <a:t>步骤</a:t>
            </a:r>
            <a:r>
              <a:rPr dirty="0">
                <a:solidFill>
                  <a:srgbClr val="FF2600"/>
                </a:solidFill>
              </a:rPr>
              <a:t>：</a:t>
            </a:r>
          </a:p>
        </p:txBody>
      </p:sp>
      <p:sp>
        <p:nvSpPr>
          <p:cNvPr id="212" name="4.1.3 IIR数字滤波器设计方法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4.1.3 IIR数字滤波器设计方法</a:t>
            </a:r>
          </a:p>
        </p:txBody>
      </p:sp>
      <p:sp>
        <p:nvSpPr>
          <p:cNvPr id="213" name="1、按照实际需要，确定滤波器的性能要求…"/>
          <p:cNvSpPr txBox="1"/>
          <p:nvPr/>
        </p:nvSpPr>
        <p:spPr>
          <a:xfrm>
            <a:off x="1023088" y="1660569"/>
            <a:ext cx="7654748" cy="71704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2600"/>
            </a:pPr>
            <a:r>
              <a:rPr dirty="0"/>
              <a:t>1、按照实际需要，确定滤波器的性能要求</a:t>
            </a:r>
          </a:p>
          <a:p>
            <a:pPr algn="l">
              <a:lnSpc>
                <a:spcPct val="120000"/>
              </a:lnSpc>
              <a:defRPr sz="2600"/>
            </a:pPr>
            <a:r>
              <a:rPr dirty="0"/>
              <a:t>2、用因果稳定传输函数去逼近性能指标（IIR/FIR）</a:t>
            </a:r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lvl="3" algn="l">
              <a:lnSpc>
                <a:spcPct val="120000"/>
              </a:lnSpc>
              <a:defRPr sz="2600"/>
            </a:pPr>
            <a:r>
              <a:rPr dirty="0" err="1"/>
              <a:t>确定传输函数的系数或零极点</a:t>
            </a:r>
            <a:endParaRPr dirty="0"/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r>
              <a:rPr dirty="0"/>
              <a:t>3、用一个有限精度的运算去实现传输函数</a:t>
            </a:r>
          </a:p>
          <a:p>
            <a:pPr algn="l">
              <a:lnSpc>
                <a:spcPct val="120000"/>
              </a:lnSpc>
              <a:defRPr sz="2600"/>
            </a:pPr>
            <a:endParaRPr dirty="0"/>
          </a:p>
          <a:p>
            <a:pPr algn="l">
              <a:lnSpc>
                <a:spcPct val="120000"/>
              </a:lnSpc>
              <a:defRPr sz="2600"/>
            </a:pPr>
            <a:r>
              <a:rPr dirty="0" err="1"/>
              <a:t>实现结构</a:t>
            </a:r>
            <a:r>
              <a:rPr dirty="0"/>
              <a:t>  4.8节</a:t>
            </a:r>
          </a:p>
          <a:p>
            <a:pPr algn="l">
              <a:lnSpc>
                <a:spcPct val="120000"/>
              </a:lnSpc>
              <a:defRPr sz="2600"/>
            </a:pPr>
            <a:r>
              <a:rPr dirty="0" err="1"/>
              <a:t>有限精度字长处理方法</a:t>
            </a:r>
            <a:r>
              <a:rPr dirty="0"/>
              <a:t>  </a:t>
            </a:r>
            <a:r>
              <a:rPr dirty="0" err="1"/>
              <a:t>第六章</a:t>
            </a:r>
            <a:endParaRPr dirty="0"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13" y="3119390"/>
            <a:ext cx="4756573" cy="17612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7" name="常用设计方法："/>
          <p:cNvSpPr txBox="1"/>
          <p:nvPr/>
        </p:nvSpPr>
        <p:spPr>
          <a:xfrm>
            <a:off x="153211" y="1036565"/>
            <a:ext cx="24257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lang="zh-CN" altLang="en-US" dirty="0"/>
              <a:t>常用设计</a:t>
            </a:r>
            <a:r>
              <a:rPr dirty="0" err="1"/>
              <a:t>方法</a:t>
            </a:r>
            <a:r>
              <a:rPr dirty="0"/>
              <a:t>：</a:t>
            </a:r>
          </a:p>
        </p:txBody>
      </p:sp>
      <p:sp>
        <p:nvSpPr>
          <p:cNvPr id="218" name="4.1.3 IIR数字滤波器设计方法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4.1.3 IIR数字滤波器设计方法</a:t>
            </a:r>
          </a:p>
        </p:txBody>
      </p:sp>
      <p:sp>
        <p:nvSpPr>
          <p:cNvPr id="219" name="模拟原型法：设计模拟滤波器，将其传输函数转换为数字滤波器传输函数…"/>
          <p:cNvSpPr txBox="1"/>
          <p:nvPr/>
        </p:nvSpPr>
        <p:spPr>
          <a:xfrm>
            <a:off x="465930" y="1660569"/>
            <a:ext cx="11790613" cy="3390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marL="687705" indent="-687705" algn="l">
              <a:lnSpc>
                <a:spcPct val="150000"/>
              </a:lnSpc>
              <a:buSzPct val="100000"/>
              <a:buAutoNum type="arabicParenBoth"/>
              <a:defRPr sz="2600">
                <a:solidFill>
                  <a:srgbClr val="0433FF"/>
                </a:solidFill>
              </a:defRPr>
            </a:pPr>
            <a:r>
              <a:rPr dirty="0" err="1"/>
              <a:t>模拟原型法：设计模拟滤波器，将其传输函数转换为数字滤波器传输函数</a:t>
            </a:r>
            <a:endParaRPr dirty="0"/>
          </a:p>
          <a:p>
            <a:pPr marL="687705" indent="-687705" algn="l">
              <a:lnSpc>
                <a:spcPct val="150000"/>
              </a:lnSpc>
              <a:buSzPct val="100000"/>
              <a:buAutoNum type="arabicParenBoth"/>
              <a:defRPr sz="2600"/>
            </a:pPr>
            <a:r>
              <a:rPr dirty="0" err="1"/>
              <a:t>零极点位置累试法，根据幅频响应与零极点位置关系设计</a:t>
            </a:r>
            <a:endParaRPr dirty="0"/>
          </a:p>
          <a:p>
            <a:pPr marL="687705" indent="-687705" algn="l">
              <a:lnSpc>
                <a:spcPct val="150000"/>
              </a:lnSpc>
              <a:buSzPct val="100000"/>
              <a:buAutoNum type="arabicParenBoth"/>
              <a:defRPr sz="2600"/>
            </a:pPr>
            <a:r>
              <a:rPr dirty="0" err="1"/>
              <a:t>直接设计法，利用近似分段线性幅值响应，直接计算，多通频带滤波器设计</a:t>
            </a:r>
            <a:endParaRPr dirty="0"/>
          </a:p>
          <a:p>
            <a:pPr marL="687705" indent="-687705" algn="l">
              <a:lnSpc>
                <a:spcPct val="150000"/>
              </a:lnSpc>
              <a:buSzPct val="100000"/>
              <a:buAutoNum type="arabicParenBoth"/>
              <a:defRPr sz="2600"/>
            </a:pPr>
            <a:r>
              <a:rPr dirty="0" err="1"/>
              <a:t>参数化模型，找近似数学模型，选择合适参数</a:t>
            </a:r>
            <a:endParaRPr dirty="0"/>
          </a:p>
          <a:p>
            <a:pPr marL="687705" indent="-687705" algn="l">
              <a:lnSpc>
                <a:spcPct val="150000"/>
              </a:lnSpc>
              <a:buSzPct val="100000"/>
              <a:buAutoNum type="arabicParenBoth"/>
              <a:defRPr sz="2600"/>
            </a:pPr>
            <a:r>
              <a:rPr dirty="0" err="1"/>
              <a:t>最优化设计法，根据误差准则，迭代滤波器参数</a:t>
            </a:r>
            <a:endParaRPr dirty="0"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53" y="4750773"/>
            <a:ext cx="10822652" cy="492211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/>
          <p:nvPr/>
        </p:nvSpPr>
        <p:spPr>
          <a:xfrm>
            <a:off x="211406" y="834455"/>
            <a:ext cx="12581988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3" name="4.2.1 理想滤波器及其频率响应"/>
          <p:cNvSpPr txBox="1"/>
          <p:nvPr/>
        </p:nvSpPr>
        <p:spPr>
          <a:xfrm>
            <a:off x="153211" y="1036565"/>
            <a:ext cx="457266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4.2.1 </a:t>
            </a:r>
            <a:r>
              <a:rPr>
                <a:solidFill>
                  <a:srgbClr val="FF2600"/>
                </a:solidFill>
              </a:rPr>
              <a:t>理想滤波器</a:t>
            </a:r>
            <a:r>
              <a:t>及其频率响应</a:t>
            </a:r>
          </a:p>
        </p:txBody>
      </p:sp>
      <p:sp>
        <p:nvSpPr>
          <p:cNvPr id="224" name="4.2 模拟滤波器设计"/>
          <p:cNvSpPr txBox="1">
            <a:spLocks noGrp="1"/>
          </p:cNvSpPr>
          <p:nvPr>
            <p:ph type="title"/>
          </p:nvPr>
        </p:nvSpPr>
        <p:spPr>
          <a:xfrm>
            <a:off x="952500" y="-5964"/>
            <a:ext cx="11099800" cy="85362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4.2 模拟滤波器设计</a:t>
            </a:r>
          </a:p>
        </p:txBody>
      </p:sp>
      <p:sp>
        <p:nvSpPr>
          <p:cNvPr id="225" name="1、理想滤波器"/>
          <p:cNvSpPr txBox="1"/>
          <p:nvPr/>
        </p:nvSpPr>
        <p:spPr>
          <a:xfrm>
            <a:off x="153211" y="1796176"/>
            <a:ext cx="2279092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1、理想滤波器</a:t>
            </a:r>
          </a:p>
        </p:txBody>
      </p:sp>
      <p:sp>
        <p:nvSpPr>
          <p:cNvPr id="226" name="概念：无失真传输，即只有线性缩放和时延"/>
          <p:cNvSpPr txBox="1"/>
          <p:nvPr/>
        </p:nvSpPr>
        <p:spPr>
          <a:xfrm>
            <a:off x="153211" y="2569177"/>
            <a:ext cx="6388101" cy="571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概念：无失真传输，即只有线性缩放和时延</a:t>
            </a:r>
          </a:p>
        </p:txBody>
      </p:sp>
      <p:grpSp>
        <p:nvGrpSpPr>
          <p:cNvPr id="234" name="Group"/>
          <p:cNvGrpSpPr/>
          <p:nvPr/>
        </p:nvGrpSpPr>
        <p:grpSpPr>
          <a:xfrm>
            <a:off x="6482704" y="1197332"/>
            <a:ext cx="5913266" cy="1943346"/>
            <a:chOff x="0" y="0"/>
            <a:chExt cx="5913265" cy="1943344"/>
          </a:xfrm>
        </p:grpSpPr>
        <p:grpSp>
          <p:nvGrpSpPr>
            <p:cNvPr id="232" name="Group"/>
            <p:cNvGrpSpPr/>
            <p:nvPr/>
          </p:nvGrpSpPr>
          <p:grpSpPr>
            <a:xfrm>
              <a:off x="0" y="0"/>
              <a:ext cx="5913266" cy="1022173"/>
              <a:chOff x="0" y="0"/>
              <a:chExt cx="5913265" cy="1022172"/>
            </a:xfrm>
          </p:grpSpPr>
          <p:sp>
            <p:nvSpPr>
              <p:cNvPr id="227" name="理想滤波器"/>
              <p:cNvSpPr/>
              <p:nvPr/>
            </p:nvSpPr>
            <p:spPr>
              <a:xfrm>
                <a:off x="1866579" y="27783"/>
                <a:ext cx="1845361" cy="994390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理想滤波器</a:t>
                </a:r>
              </a:p>
            </p:txBody>
          </p:sp>
          <p:sp>
            <p:nvSpPr>
              <p:cNvPr id="228" name="Line"/>
              <p:cNvSpPr/>
              <p:nvPr/>
            </p:nvSpPr>
            <p:spPr>
              <a:xfrm>
                <a:off x="3733159" y="524977"/>
                <a:ext cx="184536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9" name="Line"/>
              <p:cNvSpPr/>
              <p:nvPr/>
            </p:nvSpPr>
            <p:spPr>
              <a:xfrm>
                <a:off x="0" y="524977"/>
                <a:ext cx="184536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0" name="x(t)"/>
              <p:cNvSpPr txBox="1"/>
              <p:nvPr/>
            </p:nvSpPr>
            <p:spPr>
              <a:xfrm>
                <a:off x="10658" y="0"/>
                <a:ext cx="572518" cy="46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algn="l">
                  <a:defRPr sz="2600" i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x</a:t>
                </a:r>
                <a:r>
                  <a:rPr i="0"/>
                  <a:t>(</a:t>
                </a:r>
                <a:r>
                  <a:t>t</a:t>
                </a:r>
                <a:r>
                  <a:rPr i="0"/>
                  <a:t>)</a:t>
                </a:r>
              </a:p>
            </p:txBody>
          </p:sp>
          <p:sp>
            <p:nvSpPr>
              <p:cNvPr id="231" name="y(t) = Ax(t-td)"/>
              <p:cNvSpPr txBox="1"/>
              <p:nvPr/>
            </p:nvSpPr>
            <p:spPr>
              <a:xfrm>
                <a:off x="3987110" y="0"/>
                <a:ext cx="1926156" cy="46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algn="l">
                  <a:defRPr sz="2600" i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y(t) = Ax</a:t>
                </a:r>
                <a:r>
                  <a:rPr i="0"/>
                  <a:t>(</a:t>
                </a:r>
                <a:r>
                  <a:t>t-t</a:t>
                </a:r>
                <a:r>
                  <a:rPr baseline="-6000"/>
                  <a:t>d</a:t>
                </a:r>
                <a:r>
                  <a:rPr i="0"/>
                  <a:t>)</a:t>
                </a:r>
              </a:p>
            </p:txBody>
          </p:sp>
        </p:grpSp>
        <p:sp>
          <p:nvSpPr>
            <p:cNvPr id="233" name="理想滤波器模型"/>
            <p:cNvSpPr txBox="1"/>
            <p:nvPr/>
          </p:nvSpPr>
          <p:spPr>
            <a:xfrm>
              <a:off x="1578682" y="1371844"/>
              <a:ext cx="24257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理想滤波器模型</a:t>
              </a:r>
            </a:p>
          </p:txBody>
        </p:sp>
      </p:grp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3" y="3103672"/>
            <a:ext cx="2425701" cy="1058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06" y="3103672"/>
            <a:ext cx="2169653" cy="1058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820" y="3103672"/>
            <a:ext cx="1278004" cy="1058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30" y="4450347"/>
            <a:ext cx="3245745" cy="11118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71" y="5713651"/>
            <a:ext cx="3089463" cy="6030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0" name="理想频选滤波器应是…"/>
          <p:cNvSpPr txBox="1"/>
          <p:nvPr/>
        </p:nvSpPr>
        <p:spPr>
          <a:xfrm>
            <a:off x="629116" y="7184395"/>
            <a:ext cx="6571582" cy="169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理想频选滤波器应是</a:t>
            </a:r>
          </a:p>
          <a:p>
            <a:pPr algn="l" defTabSz="457200">
              <a:lnSpc>
                <a:spcPct val="12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通带内： 幅频响应为常数，相位响应为线性</a:t>
            </a:r>
          </a:p>
          <a:p>
            <a:pPr algn="l" defTabSz="457200">
              <a:lnSpc>
                <a:spcPct val="12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通带外： 幅频响应为0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7630" y="4117477"/>
            <a:ext cx="5913266" cy="27781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1056</Words>
  <Application>Microsoft Macintosh PowerPoint</Application>
  <PresentationFormat>Custom</PresentationFormat>
  <Paragraphs>362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Helvetica</vt:lpstr>
      <vt:lpstr>Helvetica Light</vt:lpstr>
      <vt:lpstr>Helvetica Neue</vt:lpstr>
      <vt:lpstr>Times New Roman</vt:lpstr>
      <vt:lpstr>White</vt:lpstr>
      <vt:lpstr>数字信号处理 Digital Signal Processing</vt:lpstr>
      <vt:lpstr>第4章 IIR数字滤波器设计与实现</vt:lpstr>
      <vt:lpstr>4.1.1 滤波器的分类</vt:lpstr>
      <vt:lpstr>4.1.2 滤波器性能指标</vt:lpstr>
      <vt:lpstr>4.1.2 滤波器性能指标</vt:lpstr>
      <vt:lpstr>4.1.2 滤波器性能指标</vt:lpstr>
      <vt:lpstr>4.1.3 IIR数字滤波器设计方法</vt:lpstr>
      <vt:lpstr>4.1.3 IIR数字滤波器设计方法</vt:lpstr>
      <vt:lpstr>4.2 模拟滤波器设计</vt:lpstr>
      <vt:lpstr>4.2 模拟滤波器设计</vt:lpstr>
      <vt:lpstr>4.2 模拟滤波器设计</vt:lpstr>
      <vt:lpstr>PowerPoint Presentation</vt:lpstr>
      <vt:lpstr>4.2 模拟滤波器设计</vt:lpstr>
      <vt:lpstr>4.2 模拟滤波器设计</vt:lpstr>
      <vt:lpstr>4.2 模拟滤波器设计</vt:lpstr>
      <vt:lpstr>4.2 模拟滤波器设计</vt:lpstr>
      <vt:lpstr>4.2 模拟滤波器设计</vt:lpstr>
      <vt:lpstr>4.2 模拟滤波器设计</vt:lpstr>
      <vt:lpstr>4.2.2 巴特沃斯（Butterworth）滤波器</vt:lpstr>
      <vt:lpstr>4.2.2 巴特沃斯（Butterworth）滤波器</vt:lpstr>
      <vt:lpstr>4.2.2 巴特沃斯（Butterworth）滤波器</vt:lpstr>
      <vt:lpstr>4.2.2 巴特沃斯（Butterworth）滤波器</vt:lpstr>
      <vt:lpstr>4.2.2 巴特沃斯（Butterworth）滤波器</vt:lpstr>
      <vt:lpstr>4.2.2 巴特沃斯（Butterworth）滤波器</vt:lpstr>
      <vt:lpstr>4.2.3 切比雪夫（Chebyshev）滤波器</vt:lpstr>
      <vt:lpstr>4.2.3 切比雪夫（Chebyshev）滤波器</vt:lpstr>
      <vt:lpstr>4.2.3 切比雪夫（Chebyshev）滤波器</vt:lpstr>
      <vt:lpstr>4.2.3 切比雪夫（Chebyshev）滤波器</vt:lpstr>
      <vt:lpstr>4.2.3 切比雪夫（Chebyshev）滤波器</vt:lpstr>
      <vt:lpstr>4.2.3 切比雪夫（Chebyshev）滤波器</vt:lpstr>
      <vt:lpstr>4.2.3 切比雪夫（Chebyshev）滤波器</vt:lpstr>
      <vt:lpstr>PowerPoint Presentation</vt:lpstr>
      <vt:lpstr>4.2.3 切比雪夫（Chebyshev）滤波器</vt:lpstr>
      <vt:lpstr>4.2.3 切比雪夫（Chebyshev）滤波器</vt:lpstr>
      <vt:lpstr>4.2.3 切比雪夫（Chebyshev）滤波器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数字信号处理 Digital Signal Processing</dc:title>
  <dc:creator/>
  <cp:lastModifiedBy>而云 刘</cp:lastModifiedBy>
  <cp:revision>18</cp:revision>
  <cp:lastPrinted>2021-10-17T17:01:47Z</cp:lastPrinted>
  <dcterms:created xsi:type="dcterms:W3CDTF">2021-10-17T17:01:47Z</dcterms:created>
  <dcterms:modified xsi:type="dcterms:W3CDTF">2021-10-24T17:00:26Z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2052-11.1.0.9719</vt:lpwstr>
  </property>
</Properties>
</file>